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70" r:id="rId4"/>
    <p:sldId id="259" r:id="rId5"/>
    <p:sldId id="260" r:id="rId6"/>
    <p:sldId id="271" r:id="rId7"/>
    <p:sldId id="265" r:id="rId8"/>
    <p:sldId id="261" r:id="rId9"/>
    <p:sldId id="263" r:id="rId10"/>
    <p:sldId id="264" r:id="rId11"/>
    <p:sldId id="272" r:id="rId12"/>
    <p:sldId id="266" r:id="rId13"/>
    <p:sldId id="267" r:id="rId14"/>
    <p:sldId id="273" r:id="rId15"/>
    <p:sldId id="268" r:id="rId16"/>
    <p:sldId id="25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CE19"/>
    <a:srgbClr val="FFFF65"/>
    <a:srgbClr val="FFFF99"/>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41" autoAdjust="0"/>
    <p:restoredTop sz="94660"/>
  </p:normalViewPr>
  <p:slideViewPr>
    <p:cSldViewPr snapToGrid="0">
      <p:cViewPr varScale="1">
        <p:scale>
          <a:sx n="74" d="100"/>
          <a:sy n="74"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3827E6-9F36-4F4B-B872-0CB2CC79FEE7}"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221216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3827E6-9F36-4F4B-B872-0CB2CC79FEE7}"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836655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3827E6-9F36-4F4B-B872-0CB2CC79FEE7}"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1725321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3827E6-9F36-4F4B-B872-0CB2CC79FEE7}"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B28DB-075C-4144-8DEA-F5874A687BB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92347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3827E6-9F36-4F4B-B872-0CB2CC79FEE7}"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2483993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33827E6-9F36-4F4B-B872-0CB2CC79FEE7}" type="datetimeFigureOut">
              <a:rPr lang="en-US" smtClean="0"/>
              <a:t>6/4/2022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2141752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33827E6-9F36-4F4B-B872-0CB2CC79FEE7}" type="datetimeFigureOut">
              <a:rPr lang="en-US" smtClean="0"/>
              <a:t>6/4/2022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1646606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3827E6-9F36-4F4B-B872-0CB2CC79FEE7}"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1837249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3827E6-9F36-4F4B-B872-0CB2CC79FEE7}"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258206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3827E6-9F36-4F4B-B872-0CB2CC79FEE7}"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281222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3827E6-9F36-4F4B-B872-0CB2CC79FEE7}"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1458819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3827E6-9F36-4F4B-B872-0CB2CC79FEE7}"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231940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3827E6-9F36-4F4B-B872-0CB2CC79FEE7}" type="datetimeFigureOut">
              <a:rPr lang="en-US" smtClean="0"/>
              <a:t>6/4/2022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1563547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3827E6-9F36-4F4B-B872-0CB2CC79FEE7}" type="datetimeFigureOut">
              <a:rPr lang="en-US" smtClean="0"/>
              <a:t>6/4/2022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256524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3827E6-9F36-4F4B-B872-0CB2CC79FEE7}" type="datetimeFigureOut">
              <a:rPr lang="en-US" smtClean="0"/>
              <a:t>6/4/2022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69985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3827E6-9F36-4F4B-B872-0CB2CC79FEE7}"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3359405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3827E6-9F36-4F4B-B872-0CB2CC79FEE7}"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BB28DB-075C-4144-8DEA-F5874A687BB0}" type="slidenum">
              <a:rPr lang="en-US" smtClean="0"/>
              <a:t>‹#›</a:t>
            </a:fld>
            <a:endParaRPr lang="en-US"/>
          </a:p>
        </p:txBody>
      </p:sp>
    </p:spTree>
    <p:extLst>
      <p:ext uri="{BB962C8B-B14F-4D97-AF65-F5344CB8AC3E}">
        <p14:creationId xmlns:p14="http://schemas.microsoft.com/office/powerpoint/2010/main" val="3857686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33827E6-9F36-4F4B-B872-0CB2CC79FEE7}" type="datetimeFigureOut">
              <a:rPr lang="en-US" smtClean="0"/>
              <a:t>6/4/2022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7BB28DB-075C-4144-8DEA-F5874A687BB0}" type="slidenum">
              <a:rPr lang="en-US" smtClean="0"/>
              <a:t>‹#›</a:t>
            </a:fld>
            <a:endParaRPr lang="en-US"/>
          </a:p>
        </p:txBody>
      </p:sp>
    </p:spTree>
    <p:extLst>
      <p:ext uri="{BB962C8B-B14F-4D97-AF65-F5344CB8AC3E}">
        <p14:creationId xmlns:p14="http://schemas.microsoft.com/office/powerpoint/2010/main" val="354467130"/>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1B4055B7-A53F-2146-62CC-91B7824CF8F5}"/>
              </a:ext>
            </a:extLst>
          </p:cNvPr>
          <p:cNvSpPr>
            <a:spLocks noGrp="1"/>
          </p:cNvSpPr>
          <p:nvPr>
            <p:ph type="ctrTitle"/>
          </p:nvPr>
        </p:nvSpPr>
        <p:spPr>
          <a:xfrm>
            <a:off x="2251747" y="1492998"/>
            <a:ext cx="9440034" cy="1828801"/>
          </a:xfrm>
          <a:effectLst>
            <a:outerShdw blurRad="25400" dir="17880000">
              <a:srgbClr val="000000">
                <a:alpha val="46000"/>
              </a:srgbClr>
            </a:outerShdw>
          </a:effectLst>
        </p:spPr>
        <p:txBody>
          <a:bodyPr>
            <a:normAutofit fontScale="90000"/>
          </a:bodyPr>
          <a:lstStyle/>
          <a:p>
            <a:r>
              <a:rPr lang="en-US" sz="11500" dirty="0">
                <a:solidFill>
                  <a:srgbClr val="FFCC00"/>
                </a:solidFill>
                <a:latin typeface="Cooper Black" panose="0208090404030B020404" pitchFamily="18" charset="0"/>
              </a:rPr>
              <a:t>WELCOME</a:t>
            </a:r>
          </a:p>
        </p:txBody>
      </p:sp>
      <p:sp>
        <p:nvSpPr>
          <p:cNvPr id="3" name="Subtitle 2">
            <a:extLst>
              <a:ext uri="{FF2B5EF4-FFF2-40B4-BE49-F238E27FC236}">
                <a16:creationId xmlns="" xmlns:a16="http://schemas.microsoft.com/office/drawing/2014/main" id="{E80FF6FD-6C0B-512E-D753-435C4BEFB816}"/>
              </a:ext>
            </a:extLst>
          </p:cNvPr>
          <p:cNvSpPr>
            <a:spLocks noGrp="1"/>
          </p:cNvSpPr>
          <p:nvPr>
            <p:ph type="subTitle" idx="1"/>
          </p:nvPr>
        </p:nvSpPr>
        <p:spPr>
          <a:xfrm>
            <a:off x="2525144" y="3243088"/>
            <a:ext cx="7141711" cy="1049867"/>
          </a:xfrm>
        </p:spPr>
        <p:txBody>
          <a:bodyPr>
            <a:normAutofit/>
          </a:bodyPr>
          <a:lstStyle/>
          <a:p>
            <a:pPr algn="r"/>
            <a:r>
              <a:rPr lang="en-US" sz="2400" dirty="0">
                <a:solidFill>
                  <a:srgbClr val="FFFF65"/>
                </a:solidFill>
                <a:latin typeface="Times New Roman" panose="02020603050405020304" pitchFamily="18" charset="0"/>
                <a:cs typeface="Times New Roman" panose="02020603050405020304" pitchFamily="18" charset="0"/>
              </a:rPr>
              <a:t>TO </a:t>
            </a:r>
            <a:r>
              <a:rPr lang="en-US" sz="2400" dirty="0" smtClean="0">
                <a:solidFill>
                  <a:srgbClr val="FFFF65"/>
                </a:solidFill>
                <a:latin typeface="Times New Roman" panose="02020603050405020304" pitchFamily="18" charset="0"/>
                <a:cs typeface="Times New Roman" panose="02020603050405020304" pitchFamily="18" charset="0"/>
              </a:rPr>
              <a:t>OUR </a:t>
            </a:r>
            <a:r>
              <a:rPr lang="en-US" sz="2400" dirty="0">
                <a:solidFill>
                  <a:srgbClr val="FFFF65"/>
                </a:solidFill>
                <a:latin typeface="Times New Roman" panose="02020603050405020304" pitchFamily="18" charset="0"/>
                <a:cs typeface="Times New Roman" panose="02020603050405020304" pitchFamily="18" charset="0"/>
              </a:rPr>
              <a:t>PRESENTATION</a:t>
            </a:r>
          </a:p>
        </p:txBody>
      </p:sp>
    </p:spTree>
    <p:extLst>
      <p:ext uri="{BB962C8B-B14F-4D97-AF65-F5344CB8AC3E}">
        <p14:creationId xmlns:p14="http://schemas.microsoft.com/office/powerpoint/2010/main" val="612976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07479D7C-3517-1A81-6C68-908DFC953771}"/>
              </a:ext>
            </a:extLst>
          </p:cNvPr>
          <p:cNvSpPr/>
          <p:nvPr/>
        </p:nvSpPr>
        <p:spPr>
          <a:xfrm>
            <a:off x="2967317" y="440364"/>
            <a:ext cx="6257365" cy="1048871"/>
          </a:xfrm>
          <a:prstGeom prst="roundRect">
            <a:avLst/>
          </a:prstGeom>
          <a:solidFill>
            <a:srgbClr val="FFC000"/>
          </a:solidFill>
          <a:ln>
            <a:solidFill>
              <a:srgbClr val="FFC000"/>
            </a:solidFill>
          </a:ln>
          <a:effectLst>
            <a:glow rad="101600">
              <a:srgbClr val="FFC000">
                <a:alpha val="60000"/>
              </a:srgbClr>
            </a:glow>
            <a:outerShdw blurRad="50800" dist="38100" dir="5400000" algn="t" rotWithShape="0">
              <a:prstClr val="black">
                <a:alpha val="40000"/>
              </a:prstClr>
            </a:outerShdw>
            <a:reflection blurRad="6350" stA="52000" endA="300" endPos="35000" dir="5400000" sy="-100000" algn="bl" rotWithShape="0"/>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8DE1054-DCEC-67C1-3796-F1318A826B12}"/>
              </a:ext>
            </a:extLst>
          </p:cNvPr>
          <p:cNvSpPr>
            <a:spLocks noGrp="1"/>
          </p:cNvSpPr>
          <p:nvPr>
            <p:ph type="title"/>
          </p:nvPr>
        </p:nvSpPr>
        <p:spPr>
          <a:xfrm>
            <a:off x="1256176" y="440364"/>
            <a:ext cx="9679646" cy="1048871"/>
          </a:xfrm>
        </p:spPr>
        <p:txBody>
          <a:bodyPr>
            <a:normAutofit/>
          </a:bodyPr>
          <a:lstStyle/>
          <a:p>
            <a:r>
              <a:rPr lang="en-US" sz="5400" b="1" dirty="0">
                <a:solidFill>
                  <a:schemeClr val="bg1"/>
                </a:solidFill>
                <a:latin typeface="Algerian" panose="04020705040A02060702" pitchFamily="82" charset="0"/>
              </a:rPr>
              <a:t>Block diagrams</a:t>
            </a:r>
            <a:endParaRPr lang="en-US" dirty="0">
              <a:solidFill>
                <a:schemeClr val="bg1"/>
              </a:solidFill>
              <a:latin typeface="Algerian" panose="04020705040A02060702" pitchFamily="82" charset="0"/>
            </a:endParaRPr>
          </a:p>
        </p:txBody>
      </p:sp>
      <p:pic>
        <p:nvPicPr>
          <p:cNvPr id="6" name="Picture 5">
            <a:extLst>
              <a:ext uri="{FF2B5EF4-FFF2-40B4-BE49-F238E27FC236}">
                <a16:creationId xmlns="" xmlns:a16="http://schemas.microsoft.com/office/drawing/2014/main" id="{3FAB793E-58A4-7E97-C187-246BC1F0590D}"/>
              </a:ext>
            </a:extLst>
          </p:cNvPr>
          <p:cNvPicPr>
            <a:picLocks noChangeAspect="1"/>
          </p:cNvPicPr>
          <p:nvPr/>
        </p:nvPicPr>
        <p:blipFill rotWithShape="1">
          <a:blip r:embed="rId2">
            <a:extLst>
              <a:ext uri="{28A0092B-C50C-407E-A947-70E740481C1C}">
                <a14:useLocalDpi xmlns:a14="http://schemas.microsoft.com/office/drawing/2010/main" val="0"/>
              </a:ext>
            </a:extLst>
          </a:blip>
          <a:srcRect l="24339" t="33072" r="30146" b="22222"/>
          <a:stretch/>
        </p:blipFill>
        <p:spPr>
          <a:xfrm>
            <a:off x="2507463" y="2277036"/>
            <a:ext cx="7177073" cy="3469340"/>
          </a:xfrm>
          <a:prstGeom prst="rect">
            <a:avLst/>
          </a:prstGeom>
        </p:spPr>
      </p:pic>
    </p:spTree>
    <p:extLst>
      <p:ext uri="{BB962C8B-B14F-4D97-AF65-F5344CB8AC3E}">
        <p14:creationId xmlns:p14="http://schemas.microsoft.com/office/powerpoint/2010/main" val="4136747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_2022-06-04_07-41-1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734095" y="2415238"/>
            <a:ext cx="5063231" cy="2847928"/>
          </a:xfrm>
        </p:spPr>
      </p:pic>
      <p:sp>
        <p:nvSpPr>
          <p:cNvPr id="4" name="Rectangle: Rounded Corners 3">
            <a:extLst>
              <a:ext uri="{FF2B5EF4-FFF2-40B4-BE49-F238E27FC236}">
                <a16:creationId xmlns="" xmlns:a16="http://schemas.microsoft.com/office/drawing/2014/main" id="{07479D7C-3517-1A81-6C68-908DFC953771}"/>
              </a:ext>
            </a:extLst>
          </p:cNvPr>
          <p:cNvSpPr>
            <a:spLocks noGrp="1"/>
          </p:cNvSpPr>
          <p:nvPr>
            <p:ph type="title"/>
          </p:nvPr>
        </p:nvSpPr>
        <p:spPr>
          <a:xfrm>
            <a:off x="3374265" y="609600"/>
            <a:ext cx="5293217" cy="970450"/>
          </a:xfrm>
          <a:prstGeom prst="roundRect">
            <a:avLst/>
          </a:prstGeom>
          <a:solidFill>
            <a:srgbClr val="FFC000"/>
          </a:solidFill>
          <a:ln>
            <a:solidFill>
              <a:srgbClr val="FFC000"/>
            </a:solidFill>
          </a:ln>
          <a:effectLst>
            <a:glow rad="101600">
              <a:srgbClr val="FFC000">
                <a:alpha val="60000"/>
              </a:srgbClr>
            </a:glow>
            <a:outerShdw blurRad="50800" dist="38100" dir="5400000" algn="t" rotWithShape="0">
              <a:prstClr val="black">
                <a:alpha val="40000"/>
              </a:prstClr>
            </a:outerShdw>
            <a:reflection blurRad="6350" stA="52000" endA="300" endPos="35000" dir="5400000" sy="-100000" algn="bl" rotWithShape="0"/>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latin typeface="Algerian" panose="04020705040A02060702" pitchFamily="82" charset="0"/>
              </a:rPr>
              <a:t>Project </a:t>
            </a:r>
            <a:r>
              <a:rPr lang="en-US" b="1" dirty="0" smtClean="0">
                <a:solidFill>
                  <a:schemeClr val="bg1"/>
                </a:solidFill>
                <a:latin typeface="Algerian" panose="04020705040A02060702" pitchFamily="82" charset="0"/>
              </a:rPr>
              <a:t>Video</a:t>
            </a:r>
            <a:endParaRPr lang="en-US" dirty="0"/>
          </a:p>
        </p:txBody>
      </p:sp>
      <p:pic>
        <p:nvPicPr>
          <p:cNvPr id="5" name="video_2022-06-04_07-41-18">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56438" y="2369712"/>
            <a:ext cx="5243133" cy="2949262"/>
          </a:xfrm>
          <a:prstGeom prst="rect">
            <a:avLst/>
          </a:prstGeom>
        </p:spPr>
      </p:pic>
    </p:spTree>
    <p:extLst>
      <p:ext uri="{BB962C8B-B14F-4D97-AF65-F5344CB8AC3E}">
        <p14:creationId xmlns:p14="http://schemas.microsoft.com/office/powerpoint/2010/main" val="758870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07479D7C-3517-1A81-6C68-908DFC953771}"/>
              </a:ext>
            </a:extLst>
          </p:cNvPr>
          <p:cNvSpPr/>
          <p:nvPr/>
        </p:nvSpPr>
        <p:spPr>
          <a:xfrm>
            <a:off x="2926976" y="1138516"/>
            <a:ext cx="6338047" cy="1048871"/>
          </a:xfrm>
          <a:prstGeom prst="roundRect">
            <a:avLst/>
          </a:prstGeom>
          <a:solidFill>
            <a:srgbClr val="FFC000"/>
          </a:solidFill>
          <a:ln>
            <a:solidFill>
              <a:srgbClr val="FFC000"/>
            </a:solidFill>
          </a:ln>
          <a:effectLst>
            <a:glow rad="101600">
              <a:srgbClr val="FFC000">
                <a:alpha val="60000"/>
              </a:srgbClr>
            </a:glow>
            <a:outerShdw blurRad="50800" dist="38100" dir="5400000" algn="t" rotWithShape="0">
              <a:prstClr val="black">
                <a:alpha val="40000"/>
              </a:prstClr>
            </a:outerShdw>
            <a:reflection blurRad="6350" stA="52000" endA="300" endPos="35000" dir="5400000" sy="-100000" algn="bl" rotWithShape="0"/>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8DE1054-DCEC-67C1-3796-F1318A826B12}"/>
              </a:ext>
            </a:extLst>
          </p:cNvPr>
          <p:cNvSpPr>
            <a:spLocks noGrp="1"/>
          </p:cNvSpPr>
          <p:nvPr>
            <p:ph type="title"/>
          </p:nvPr>
        </p:nvSpPr>
        <p:spPr>
          <a:xfrm>
            <a:off x="2926975" y="1138516"/>
            <a:ext cx="6338047" cy="1048871"/>
          </a:xfrm>
        </p:spPr>
        <p:txBody>
          <a:bodyPr>
            <a:normAutofit/>
          </a:bodyPr>
          <a:lstStyle/>
          <a:p>
            <a:r>
              <a:rPr lang="en-US" sz="5400" b="1" dirty="0">
                <a:solidFill>
                  <a:schemeClr val="bg1"/>
                </a:solidFill>
                <a:latin typeface="Algerian" panose="04020705040A02060702" pitchFamily="82" charset="0"/>
              </a:rPr>
              <a:t>Working process</a:t>
            </a:r>
            <a:r>
              <a:rPr lang="en-US" sz="4800" dirty="0">
                <a:solidFill>
                  <a:schemeClr val="bg1"/>
                </a:solidFill>
                <a:latin typeface="Algerian" panose="04020705040A02060702" pitchFamily="82" charset="0"/>
              </a:rPr>
              <a:t> </a:t>
            </a:r>
          </a:p>
        </p:txBody>
      </p:sp>
      <p:sp>
        <p:nvSpPr>
          <p:cNvPr id="10" name="TextBox 9">
            <a:extLst>
              <a:ext uri="{FF2B5EF4-FFF2-40B4-BE49-F238E27FC236}">
                <a16:creationId xmlns="" xmlns:a16="http://schemas.microsoft.com/office/drawing/2014/main" id="{7A006F80-B298-ACC2-6E65-D2EA46967E94}"/>
              </a:ext>
            </a:extLst>
          </p:cNvPr>
          <p:cNvSpPr txBox="1"/>
          <p:nvPr/>
        </p:nvSpPr>
        <p:spPr>
          <a:xfrm>
            <a:off x="1056068" y="2805953"/>
            <a:ext cx="7598535" cy="2759602"/>
          </a:xfrm>
          <a:prstGeom prst="rect">
            <a:avLst/>
          </a:prstGeom>
          <a:noFill/>
        </p:spPr>
        <p:txBody>
          <a:bodyPr wrap="square" rtlCol="0">
            <a:spAutoFit/>
          </a:bodyPr>
          <a:lstStyle/>
          <a:p>
            <a:pPr marL="177800" marR="377190" algn="just">
              <a:lnSpc>
                <a:spcPct val="107000"/>
              </a:lnSpc>
              <a:spcBef>
                <a:spcPts val="0"/>
              </a:spcBef>
              <a:spcAft>
                <a:spcPts val="0"/>
              </a:spcAft>
            </a:pPr>
            <a:r>
              <a:rPr lang="en-US" sz="1800" dirty="0">
                <a:solidFill>
                  <a:srgbClr val="FFCE19"/>
                </a:solidFill>
                <a:effectLst/>
                <a:latin typeface="Times New Roman" panose="02020603050405020304" pitchFamily="18" charset="0"/>
                <a:ea typeface="Times New Roman" panose="02020603050405020304" pitchFamily="18" charset="0"/>
              </a:rPr>
              <a:t>The project was about an Arduino based </a:t>
            </a:r>
            <a:r>
              <a:rPr lang="en-US" dirty="0">
                <a:solidFill>
                  <a:srgbClr val="FFCE19"/>
                </a:solidFill>
                <a:latin typeface="Times New Roman" panose="02020603050405020304" pitchFamily="18" charset="0"/>
                <a:ea typeface="Times New Roman" panose="02020603050405020304" pitchFamily="18" charset="0"/>
              </a:rPr>
              <a:t>B</a:t>
            </a:r>
            <a:r>
              <a:rPr lang="en-US" sz="1800" dirty="0">
                <a:solidFill>
                  <a:srgbClr val="FFCE19"/>
                </a:solidFill>
                <a:effectLst/>
                <a:latin typeface="Times New Roman" panose="02020603050405020304" pitchFamily="18" charset="0"/>
                <a:ea typeface="Times New Roman" panose="02020603050405020304" pitchFamily="18" charset="0"/>
              </a:rPr>
              <a:t>luetooth controlled fire fighting robot which can be easily control by a smartphone as it has one HC05 </a:t>
            </a:r>
            <a:r>
              <a:rPr lang="en-US" dirty="0">
                <a:solidFill>
                  <a:srgbClr val="FFCE19"/>
                </a:solidFill>
                <a:latin typeface="Times New Roman" panose="02020603050405020304" pitchFamily="18" charset="0"/>
                <a:ea typeface="Times New Roman" panose="02020603050405020304" pitchFamily="18" charset="0"/>
              </a:rPr>
              <a:t>B</a:t>
            </a:r>
            <a:r>
              <a:rPr lang="en-US" sz="1800" dirty="0">
                <a:solidFill>
                  <a:srgbClr val="FFCE19"/>
                </a:solidFill>
                <a:effectLst/>
                <a:latin typeface="Times New Roman" panose="02020603050405020304" pitchFamily="18" charset="0"/>
                <a:ea typeface="Times New Roman" panose="02020603050405020304" pitchFamily="18" charset="0"/>
              </a:rPr>
              <a:t>luetooth module connected to control its movement. Flame sensor is also connected to the Arduino through motor driver shield, which is used to sense or detect the fire. Motor driver shield used to drive the gear motor to run the robot. Then the relay module got input from Arduino to start the DC water pump if needed. Another Arduino is connected with another flame sensor and a servo motor to spray the water in every angle when fire is detected.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814" y="2946984"/>
            <a:ext cx="3412901" cy="2173418"/>
          </a:xfrm>
          <a:prstGeom prst="rect">
            <a:avLst/>
          </a:prstGeom>
        </p:spPr>
      </p:pic>
    </p:spTree>
    <p:extLst>
      <p:ext uri="{BB962C8B-B14F-4D97-AF65-F5344CB8AC3E}">
        <p14:creationId xmlns:p14="http://schemas.microsoft.com/office/powerpoint/2010/main" val="1020562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07479D7C-3517-1A81-6C68-908DFC953771}"/>
              </a:ext>
            </a:extLst>
          </p:cNvPr>
          <p:cNvSpPr/>
          <p:nvPr/>
        </p:nvSpPr>
        <p:spPr>
          <a:xfrm>
            <a:off x="3333792" y="430178"/>
            <a:ext cx="5369859" cy="1048871"/>
          </a:xfrm>
          <a:prstGeom prst="roundRect">
            <a:avLst/>
          </a:prstGeom>
          <a:solidFill>
            <a:srgbClr val="FFC000"/>
          </a:solidFill>
          <a:ln>
            <a:solidFill>
              <a:srgbClr val="FFC000"/>
            </a:solidFill>
          </a:ln>
          <a:effectLst>
            <a:glow rad="101600">
              <a:srgbClr val="FFC000">
                <a:alpha val="60000"/>
              </a:srgbClr>
            </a:glow>
            <a:outerShdw blurRad="50800" dist="38100" dir="5400000" algn="t" rotWithShape="0">
              <a:prstClr val="black">
                <a:alpha val="40000"/>
              </a:prstClr>
            </a:outerShdw>
            <a:reflection blurRad="6350" stA="52000" endA="300" endPos="35000" dir="5400000" sy="-100000" algn="bl" rotWithShape="0"/>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8DE1054-DCEC-67C1-3796-F1318A826B12}"/>
              </a:ext>
            </a:extLst>
          </p:cNvPr>
          <p:cNvSpPr>
            <a:spLocks noGrp="1"/>
          </p:cNvSpPr>
          <p:nvPr>
            <p:ph type="title"/>
          </p:nvPr>
        </p:nvSpPr>
        <p:spPr>
          <a:xfrm>
            <a:off x="2939854" y="365784"/>
            <a:ext cx="6338047" cy="1048871"/>
          </a:xfrm>
        </p:spPr>
        <p:txBody>
          <a:bodyPr>
            <a:normAutofit/>
          </a:bodyPr>
          <a:lstStyle/>
          <a:p>
            <a:r>
              <a:rPr lang="en-US" sz="5400" b="1" dirty="0" smtClean="0">
                <a:solidFill>
                  <a:schemeClr val="bg1"/>
                </a:solidFill>
                <a:latin typeface="Algerian" panose="04020705040A02060702" pitchFamily="82" charset="0"/>
              </a:rPr>
              <a:t>Applications</a:t>
            </a:r>
            <a:endParaRPr lang="en-US" sz="4800" dirty="0">
              <a:solidFill>
                <a:schemeClr val="bg1"/>
              </a:solidFill>
              <a:latin typeface="Algerian" panose="04020705040A02060702" pitchFamily="82" charset="0"/>
            </a:endParaRPr>
          </a:p>
        </p:txBody>
      </p:sp>
      <p:sp>
        <p:nvSpPr>
          <p:cNvPr id="10" name="TextBox 9">
            <a:extLst>
              <a:ext uri="{FF2B5EF4-FFF2-40B4-BE49-F238E27FC236}">
                <a16:creationId xmlns="" xmlns:a16="http://schemas.microsoft.com/office/drawing/2014/main" id="{7A006F80-B298-ACC2-6E65-D2EA46967E94}"/>
              </a:ext>
            </a:extLst>
          </p:cNvPr>
          <p:cNvSpPr txBox="1"/>
          <p:nvPr/>
        </p:nvSpPr>
        <p:spPr>
          <a:xfrm>
            <a:off x="1609860" y="2009103"/>
            <a:ext cx="8921269" cy="3036024"/>
          </a:xfrm>
          <a:prstGeom prst="rect">
            <a:avLst/>
          </a:prstGeom>
          <a:noFill/>
        </p:spPr>
        <p:txBody>
          <a:bodyPr wrap="square" rtlCol="0">
            <a:spAutoFit/>
          </a:bodyPr>
          <a:lstStyle/>
          <a:p>
            <a:pPr marL="177800" marR="377190" algn="just">
              <a:lnSpc>
                <a:spcPct val="107000"/>
              </a:lnSpc>
              <a:spcBef>
                <a:spcPts val="0"/>
              </a:spcBef>
              <a:spcAft>
                <a:spcPts val="0"/>
              </a:spcAft>
            </a:pPr>
            <a:r>
              <a:rPr lang="en-US" sz="1800" dirty="0">
                <a:solidFill>
                  <a:srgbClr val="FFCE19"/>
                </a:solidFill>
                <a:effectLst/>
                <a:latin typeface="Times New Roman" panose="02020603050405020304" pitchFamily="18" charset="0"/>
                <a:ea typeface="Times New Roman" panose="02020603050405020304" pitchFamily="18" charset="0"/>
              </a:rPr>
              <a:t>The main purpose of this project is to eradicate the high risk of human and fire fighters in front line and to minimize the damage of goods and lives. </a:t>
            </a:r>
            <a:endParaRPr lang="en-US" sz="1800" dirty="0" smtClean="0">
              <a:solidFill>
                <a:srgbClr val="FFCE19"/>
              </a:solidFill>
              <a:effectLst/>
              <a:latin typeface="Times New Roman" panose="02020603050405020304" pitchFamily="18" charset="0"/>
              <a:ea typeface="Times New Roman" panose="02020603050405020304" pitchFamily="18" charset="0"/>
            </a:endParaRPr>
          </a:p>
          <a:p>
            <a:pPr marL="463550" marR="377190" indent="-285750" algn="just">
              <a:lnSpc>
                <a:spcPct val="107000"/>
              </a:lnSpc>
              <a:spcBef>
                <a:spcPts val="0"/>
              </a:spcBef>
              <a:spcAft>
                <a:spcPts val="0"/>
              </a:spcAft>
              <a:buFont typeface="Wingdings" panose="05000000000000000000" pitchFamily="2" charset="2"/>
              <a:buChar char="Ø"/>
            </a:pPr>
            <a:r>
              <a:rPr lang="en-US" sz="1800" dirty="0" smtClean="0">
                <a:solidFill>
                  <a:srgbClr val="FFCE19"/>
                </a:solidFill>
                <a:effectLst/>
                <a:latin typeface="Times New Roman" panose="02020603050405020304" pitchFamily="18" charset="0"/>
                <a:ea typeface="Times New Roman" panose="02020603050405020304" pitchFamily="18" charset="0"/>
              </a:rPr>
              <a:t>As </a:t>
            </a:r>
            <a:r>
              <a:rPr lang="en-US" sz="1800" dirty="0">
                <a:solidFill>
                  <a:srgbClr val="FFCE19"/>
                </a:solidFill>
                <a:effectLst/>
                <a:latin typeface="Times New Roman" panose="02020603050405020304" pitchFamily="18" charset="0"/>
                <a:ea typeface="Times New Roman" panose="02020603050405020304" pitchFamily="18" charset="0"/>
              </a:rPr>
              <a:t>this </a:t>
            </a:r>
            <a:r>
              <a:rPr lang="en-US" dirty="0">
                <a:solidFill>
                  <a:srgbClr val="FFCE19"/>
                </a:solidFill>
                <a:latin typeface="Times New Roman" panose="02020603050405020304" pitchFamily="18" charset="0"/>
                <a:ea typeface="Times New Roman" panose="02020603050405020304" pitchFamily="18" charset="0"/>
              </a:rPr>
              <a:t>robot can be controlled from a remote place via wireless system, it can easily be used in any tight and limited region</a:t>
            </a:r>
            <a:r>
              <a:rPr lang="en-US" dirty="0" smtClean="0">
                <a:solidFill>
                  <a:srgbClr val="FFCE19"/>
                </a:solidFill>
                <a:latin typeface="Times New Roman" panose="02020603050405020304" pitchFamily="18" charset="0"/>
                <a:ea typeface="Times New Roman" panose="02020603050405020304" pitchFamily="18" charset="0"/>
              </a:rPr>
              <a:t>.</a:t>
            </a:r>
          </a:p>
          <a:p>
            <a:pPr marL="463550" marR="377190" indent="-285750" algn="just">
              <a:lnSpc>
                <a:spcPct val="107000"/>
              </a:lnSpc>
              <a:spcBef>
                <a:spcPts val="0"/>
              </a:spcBef>
              <a:spcAft>
                <a:spcPts val="0"/>
              </a:spcAft>
              <a:buFont typeface="Wingdings" panose="05000000000000000000" pitchFamily="2" charset="2"/>
              <a:buChar char="Ø"/>
            </a:pPr>
            <a:r>
              <a:rPr lang="en-US" dirty="0" smtClean="0">
                <a:solidFill>
                  <a:srgbClr val="FFCE19"/>
                </a:solidFill>
                <a:latin typeface="Times New Roman" panose="02020603050405020304" pitchFamily="18" charset="0"/>
                <a:ea typeface="Times New Roman" panose="02020603050405020304" pitchFamily="18" charset="0"/>
              </a:rPr>
              <a:t>The </a:t>
            </a:r>
            <a:r>
              <a:rPr lang="en-US" dirty="0">
                <a:solidFill>
                  <a:srgbClr val="FFCE19"/>
                </a:solidFill>
                <a:latin typeface="Times New Roman" panose="02020603050405020304" pitchFamily="18" charset="0"/>
                <a:ea typeface="Times New Roman" panose="02020603050405020304" pitchFamily="18" charset="0"/>
              </a:rPr>
              <a:t>robot can move in every side and everywhere by users command. So the user can drive it to the fire and extinguish it. </a:t>
            </a:r>
            <a:endParaRPr lang="en-US" dirty="0" smtClean="0">
              <a:solidFill>
                <a:srgbClr val="FFCE19"/>
              </a:solidFill>
              <a:latin typeface="Times New Roman" panose="02020603050405020304" pitchFamily="18" charset="0"/>
              <a:ea typeface="Times New Roman" panose="02020603050405020304" pitchFamily="18" charset="0"/>
            </a:endParaRPr>
          </a:p>
          <a:p>
            <a:pPr marL="463550" marR="377190" indent="-285750" algn="just">
              <a:lnSpc>
                <a:spcPct val="107000"/>
              </a:lnSpc>
              <a:spcBef>
                <a:spcPts val="0"/>
              </a:spcBef>
              <a:spcAft>
                <a:spcPts val="0"/>
              </a:spcAft>
              <a:buFont typeface="Wingdings" panose="05000000000000000000" pitchFamily="2" charset="2"/>
              <a:buChar char="Ø"/>
            </a:pPr>
            <a:r>
              <a:rPr lang="en-US" dirty="0" smtClean="0">
                <a:solidFill>
                  <a:srgbClr val="FFCE19"/>
                </a:solidFill>
                <a:latin typeface="Times New Roman" panose="02020603050405020304" pitchFamily="18" charset="0"/>
                <a:ea typeface="Times New Roman" panose="02020603050405020304" pitchFamily="18" charset="0"/>
              </a:rPr>
              <a:t>Flame </a:t>
            </a:r>
            <a:r>
              <a:rPr lang="en-US" dirty="0">
                <a:solidFill>
                  <a:srgbClr val="FFCE19"/>
                </a:solidFill>
                <a:latin typeface="Times New Roman" panose="02020603050405020304" pitchFamily="18" charset="0"/>
                <a:ea typeface="Times New Roman" panose="02020603050405020304" pitchFamily="18" charset="0"/>
              </a:rPr>
              <a:t>sensor is included to the project so that it can detect fire automatically and spray water in flame</a:t>
            </a:r>
            <a:r>
              <a:rPr lang="en-US" dirty="0" smtClean="0">
                <a:solidFill>
                  <a:srgbClr val="FFCE19"/>
                </a:solidFill>
                <a:latin typeface="Times New Roman" panose="02020603050405020304" pitchFamily="18" charset="0"/>
                <a:ea typeface="Times New Roman" panose="02020603050405020304" pitchFamily="18" charset="0"/>
              </a:rPr>
              <a:t>.</a:t>
            </a:r>
          </a:p>
          <a:p>
            <a:pPr marL="463550" marR="377190" indent="-285750" algn="just">
              <a:lnSpc>
                <a:spcPct val="107000"/>
              </a:lnSpc>
              <a:spcBef>
                <a:spcPts val="0"/>
              </a:spcBef>
              <a:spcAft>
                <a:spcPts val="0"/>
              </a:spcAft>
              <a:buFont typeface="Wingdings" panose="05000000000000000000" pitchFamily="2" charset="2"/>
              <a:buChar char="Ø"/>
            </a:pPr>
            <a:r>
              <a:rPr lang="en-US" dirty="0" smtClean="0">
                <a:solidFill>
                  <a:srgbClr val="FFCE19"/>
                </a:solidFill>
                <a:latin typeface="Times New Roman" panose="02020603050405020304" pitchFamily="18" charset="0"/>
                <a:ea typeface="Times New Roman" panose="02020603050405020304" pitchFamily="18" charset="0"/>
              </a:rPr>
              <a:t> </a:t>
            </a:r>
            <a:r>
              <a:rPr lang="en-US" dirty="0">
                <a:solidFill>
                  <a:srgbClr val="FFCE19"/>
                </a:solidFill>
                <a:latin typeface="Times New Roman" panose="02020603050405020304" pitchFamily="18" charset="0"/>
                <a:ea typeface="Times New Roman" panose="02020603050405020304" pitchFamily="18" charset="0"/>
              </a:rPr>
              <a:t>It can also be used for surveillance by using any camera module with it, which will help users to find any injured person or any other internal flame incidents.</a:t>
            </a:r>
            <a:endParaRPr lang="en-US" sz="1800" dirty="0">
              <a:solidFill>
                <a:srgbClr val="FFCE19"/>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45016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2279560"/>
            <a:ext cx="6465799" cy="3528811"/>
          </a:xfrm>
        </p:spPr>
        <p:txBody>
          <a:bodyPr>
            <a:normAutofit/>
          </a:bodyPr>
          <a:lstStyle/>
          <a:p>
            <a:pPr marL="36900" indent="0" algn="just">
              <a:buNone/>
            </a:pPr>
            <a:r>
              <a:rPr lang="en-US" dirty="0" smtClean="0">
                <a:solidFill>
                  <a:srgbClr val="FFCE19"/>
                </a:solidFill>
                <a:effectLst/>
                <a:latin typeface="Times New Roman" panose="02020603050405020304" pitchFamily="18" charset="0"/>
              </a:rPr>
              <a:t>In our country, the use of technology for fire fighting is very less. So it’s high time to start using such technologies. Our prototype is a demo version of it. If we can go ahead with it with far more modification and upgradation then the prototype will have a potentiality to really use it in practical scenarios. Many modern countries are now making these type of prototypes in order to avoid catastrophic situations. In future with more idea, with more implementation of those ideas this prototype can be more advanced.</a:t>
            </a:r>
          </a:p>
          <a:p>
            <a:pPr marL="36900" indent="0" algn="just">
              <a:buNone/>
            </a:pPr>
            <a:endParaRPr lang="en-US" dirty="0"/>
          </a:p>
        </p:txBody>
      </p:sp>
      <p:sp>
        <p:nvSpPr>
          <p:cNvPr id="4" name="Rectangle: Rounded Corners 3">
            <a:extLst>
              <a:ext uri="{FF2B5EF4-FFF2-40B4-BE49-F238E27FC236}">
                <a16:creationId xmlns="" xmlns:a16="http://schemas.microsoft.com/office/drawing/2014/main" id="{07479D7C-3517-1A81-6C68-908DFC953771}"/>
              </a:ext>
            </a:extLst>
          </p:cNvPr>
          <p:cNvSpPr>
            <a:spLocks noGrp="1"/>
          </p:cNvSpPr>
          <p:nvPr>
            <p:ph type="title"/>
          </p:nvPr>
        </p:nvSpPr>
        <p:spPr>
          <a:xfrm>
            <a:off x="3361386" y="429296"/>
            <a:ext cx="4789484" cy="970450"/>
          </a:xfrm>
          <a:prstGeom prst="roundRect">
            <a:avLst/>
          </a:prstGeom>
          <a:solidFill>
            <a:srgbClr val="FFC000"/>
          </a:solidFill>
          <a:ln>
            <a:solidFill>
              <a:srgbClr val="FFC000"/>
            </a:solidFill>
          </a:ln>
          <a:effectLst>
            <a:glow rad="101600">
              <a:srgbClr val="FFC000">
                <a:alpha val="60000"/>
              </a:srgbClr>
            </a:glow>
            <a:outerShdw blurRad="50800" dist="38100" dir="5400000" algn="t" rotWithShape="0">
              <a:prstClr val="black">
                <a:alpha val="40000"/>
              </a:prstClr>
            </a:outerShdw>
            <a:reflection blurRad="6350" stA="52000" endA="300" endPos="35000" dir="5400000" sy="-100000" algn="bl" rotWithShape="0"/>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Algerian" panose="04020705040A02060702" pitchFamily="82" charset="0"/>
              </a:rPr>
              <a:t>IT’s future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7101" y="2434107"/>
            <a:ext cx="4212825" cy="2369714"/>
          </a:xfrm>
          <a:prstGeom prst="rect">
            <a:avLst/>
          </a:prstGeom>
        </p:spPr>
      </p:pic>
    </p:spTree>
    <p:extLst>
      <p:ext uri="{BB962C8B-B14F-4D97-AF65-F5344CB8AC3E}">
        <p14:creationId xmlns:p14="http://schemas.microsoft.com/office/powerpoint/2010/main" val="1128679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07479D7C-3517-1A81-6C68-908DFC953771}"/>
              </a:ext>
            </a:extLst>
          </p:cNvPr>
          <p:cNvSpPr/>
          <p:nvPr/>
        </p:nvSpPr>
        <p:spPr>
          <a:xfrm>
            <a:off x="3411067" y="1138516"/>
            <a:ext cx="5369859" cy="1048871"/>
          </a:xfrm>
          <a:prstGeom prst="roundRect">
            <a:avLst/>
          </a:prstGeom>
          <a:solidFill>
            <a:srgbClr val="FFC000"/>
          </a:solidFill>
          <a:ln>
            <a:solidFill>
              <a:srgbClr val="FFC000"/>
            </a:solidFill>
          </a:ln>
          <a:effectLst>
            <a:glow rad="101600">
              <a:srgbClr val="FFC000">
                <a:alpha val="60000"/>
              </a:srgbClr>
            </a:glow>
            <a:outerShdw blurRad="50800" dist="38100" dir="5400000" algn="t" rotWithShape="0">
              <a:prstClr val="black">
                <a:alpha val="40000"/>
              </a:prstClr>
            </a:outerShdw>
            <a:reflection blurRad="6350" stA="52000" endA="300" endPos="35000" dir="5400000" sy="-100000" algn="bl" rotWithShape="0"/>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8DE1054-DCEC-67C1-3796-F1318A826B12}"/>
              </a:ext>
            </a:extLst>
          </p:cNvPr>
          <p:cNvSpPr>
            <a:spLocks noGrp="1"/>
          </p:cNvSpPr>
          <p:nvPr>
            <p:ph type="title"/>
          </p:nvPr>
        </p:nvSpPr>
        <p:spPr>
          <a:xfrm>
            <a:off x="2926975" y="1138516"/>
            <a:ext cx="6338047" cy="1048871"/>
          </a:xfrm>
        </p:spPr>
        <p:txBody>
          <a:bodyPr>
            <a:normAutofit/>
          </a:bodyPr>
          <a:lstStyle/>
          <a:p>
            <a:r>
              <a:rPr lang="en-US" sz="5400" b="1" dirty="0" smtClean="0">
                <a:solidFill>
                  <a:schemeClr val="bg1"/>
                </a:solidFill>
                <a:latin typeface="Algerian" panose="04020705040A02060702" pitchFamily="82" charset="0"/>
              </a:rPr>
              <a:t>conclusion</a:t>
            </a:r>
            <a:endParaRPr lang="en-US" sz="4800" dirty="0">
              <a:solidFill>
                <a:schemeClr val="bg1"/>
              </a:solidFill>
              <a:latin typeface="Algerian" panose="04020705040A02060702" pitchFamily="82" charset="0"/>
            </a:endParaRPr>
          </a:p>
        </p:txBody>
      </p:sp>
      <p:sp>
        <p:nvSpPr>
          <p:cNvPr id="10" name="TextBox 9">
            <a:extLst>
              <a:ext uri="{FF2B5EF4-FFF2-40B4-BE49-F238E27FC236}">
                <a16:creationId xmlns="" xmlns:a16="http://schemas.microsoft.com/office/drawing/2014/main" id="{7A006F80-B298-ACC2-6E65-D2EA46967E94}"/>
              </a:ext>
            </a:extLst>
          </p:cNvPr>
          <p:cNvSpPr txBox="1"/>
          <p:nvPr/>
        </p:nvSpPr>
        <p:spPr>
          <a:xfrm>
            <a:off x="1918444" y="2805953"/>
            <a:ext cx="8355107" cy="1855893"/>
          </a:xfrm>
          <a:prstGeom prst="rect">
            <a:avLst/>
          </a:prstGeom>
          <a:noFill/>
        </p:spPr>
        <p:txBody>
          <a:bodyPr wrap="square" rtlCol="0">
            <a:spAutoFit/>
          </a:bodyPr>
          <a:lstStyle/>
          <a:p>
            <a:pPr marL="177800" marR="0">
              <a:lnSpc>
                <a:spcPct val="107000"/>
              </a:lnSpc>
              <a:spcBef>
                <a:spcPts val="0"/>
              </a:spcBef>
              <a:spcAft>
                <a:spcPts val="800"/>
              </a:spcAft>
            </a:pPr>
            <a:r>
              <a:rPr lang="en-US" sz="1800" dirty="0">
                <a:solidFill>
                  <a:srgbClr val="FFCE19"/>
                </a:solidFill>
                <a:effectLst/>
                <a:latin typeface="Times New Roman" panose="02020603050405020304" pitchFamily="18" charset="0"/>
                <a:ea typeface="Calibri" panose="020F0502020204030204" pitchFamily="34" charset="0"/>
                <a:cs typeface="Times New Roman" panose="02020603050405020304" pitchFamily="18" charset="0"/>
              </a:rPr>
              <a:t>Through this it can conclude that a robot can be used in place of humans reducing the risk of life of the firefighters. This can be used in our homes, labs, offices etc. They provide us greater efficiency to detect the flame and it can be extinguished before it become uncontrollable and threat to life. Hence, this robot can play a crucial role. In future this project can be extended by using artificial intelligence for automation operations.</a:t>
            </a:r>
            <a:endParaRPr lang="en-US" sz="1800" dirty="0">
              <a:solidFill>
                <a:srgbClr val="FFCE19"/>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7187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854489460"/>
              </p:ext>
            </p:extLst>
          </p:nvPr>
        </p:nvGraphicFramePr>
        <p:xfrm>
          <a:off x="3438659" y="412124"/>
          <a:ext cx="5537916" cy="463639"/>
        </p:xfrm>
        <a:graphic>
          <a:graphicData uri="http://schemas.openxmlformats.org/drawingml/2006/table">
            <a:tbl>
              <a:tblPr firstRow="1" bandRow="1">
                <a:effectLst>
                  <a:innerShdw blurRad="63500" dist="50800" dir="5400000">
                    <a:prstClr val="black">
                      <a:alpha val="50000"/>
                    </a:prstClr>
                  </a:innerShdw>
                  <a:reflection blurRad="6350" stA="50000" endA="300" endPos="55000" dir="5400000" sy="-100000" algn="bl" rotWithShape="0"/>
                </a:effectLst>
                <a:tableStyleId>{7DF18680-E054-41AD-8BC1-D1AEF772440D}</a:tableStyleId>
              </a:tblPr>
              <a:tblGrid>
                <a:gridCol w="5537916"/>
              </a:tblGrid>
              <a:tr h="463639">
                <a:tc>
                  <a:txBody>
                    <a:bodyPr/>
                    <a:lstStyle/>
                    <a:p>
                      <a:r>
                        <a:rPr lang="en-US" dirty="0" smtClean="0">
                          <a:solidFill>
                            <a:srgbClr val="FFC000"/>
                          </a:solidFill>
                        </a:rPr>
                        <a:t>                                 </a:t>
                      </a:r>
                      <a:r>
                        <a:rPr lang="en-US" dirty="0" smtClean="0">
                          <a:solidFill>
                            <a:schemeClr val="bg1"/>
                          </a:solidFill>
                        </a:rPr>
                        <a:t>Team Members</a:t>
                      </a:r>
                      <a:endParaRPr lang="en-US" dirty="0">
                        <a:solidFill>
                          <a:schemeClr val="bg1"/>
                        </a:solidFill>
                      </a:endParaRPr>
                    </a:p>
                  </a:txBody>
                  <a:tcPr>
                    <a:gradFill flip="none" rotWithShape="1">
                      <a:gsLst>
                        <a:gs pos="0">
                          <a:srgbClr val="FFCC00">
                            <a:tint val="66000"/>
                            <a:satMod val="160000"/>
                          </a:srgbClr>
                        </a:gs>
                        <a:gs pos="50000">
                          <a:srgbClr val="FFCC00">
                            <a:tint val="44500"/>
                            <a:satMod val="160000"/>
                          </a:srgbClr>
                        </a:gs>
                        <a:gs pos="100000">
                          <a:srgbClr val="FFCC00">
                            <a:tint val="23500"/>
                            <a:satMod val="160000"/>
                          </a:srgbClr>
                        </a:gs>
                      </a:gsLst>
                      <a:lin ang="16200000" scaled="1"/>
                      <a:tileRect/>
                    </a:gradFill>
                  </a:tcPr>
                </a:tc>
              </a:tr>
            </a:tbl>
          </a:graphicData>
        </a:graphic>
      </p:graphicFrame>
      <p:grpSp>
        <p:nvGrpSpPr>
          <p:cNvPr id="5" name="Group 4"/>
          <p:cNvGrpSpPr/>
          <p:nvPr/>
        </p:nvGrpSpPr>
        <p:grpSpPr>
          <a:xfrm>
            <a:off x="1712891" y="1030308"/>
            <a:ext cx="9169756" cy="5640949"/>
            <a:chOff x="1648497" y="1081824"/>
            <a:chExt cx="9169756" cy="5640949"/>
          </a:xfr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a:effectLst>
            <a:outerShdw blurRad="76200" dist="12700" dir="8100000" sy="-23000" kx="800400" algn="br" rotWithShape="0">
              <a:prstClr val="black">
                <a:alpha val="20000"/>
              </a:prstClr>
            </a:outerShdw>
          </a:effectLst>
        </p:grpSpPr>
        <p:sp>
          <p:nvSpPr>
            <p:cNvPr id="7" name="Freeform 6"/>
            <p:cNvSpPr/>
            <p:nvPr/>
          </p:nvSpPr>
          <p:spPr>
            <a:xfrm>
              <a:off x="1648497" y="1081824"/>
              <a:ext cx="2403470" cy="397957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grpFill/>
            <a:effectLst>
              <a:glow rad="139700">
                <a:schemeClr val="accent3">
                  <a:satMod val="175000"/>
                  <a:alpha val="40000"/>
                </a:schemeClr>
              </a:glow>
            </a:effectLst>
            <a:scene3d>
              <a:camera prst="orthographicFront"/>
              <a:lightRig rig="threePt" dir="t"/>
            </a:scene3d>
            <a:sp3d>
              <a:bevelT w="139700" h="139700" prst="divot"/>
            </a:sp3d>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203201" tIns="795914" rIns="203200" bIns="795915" numCol="1" spcCol="1270" anchor="t" anchorCtr="0">
              <a:noAutofit/>
            </a:bodyPr>
            <a:lstStyle/>
            <a:p>
              <a:pPr lvl="0" algn="l" defTabSz="1422400">
                <a:lnSpc>
                  <a:spcPct val="90000"/>
                </a:lnSpc>
                <a:spcBef>
                  <a:spcPct val="0"/>
                </a:spcBef>
                <a:spcAft>
                  <a:spcPct val="35000"/>
                </a:spcAft>
              </a:pPr>
              <a:r>
                <a:rPr lang="en-US" sz="3200" b="1" kern="1200" dirty="0" err="1" smtClean="0">
                  <a:solidFill>
                    <a:schemeClr val="bg1"/>
                  </a:solidFill>
                  <a:latin typeface="+mj-lt"/>
                </a:rPr>
                <a:t>Sk</a:t>
              </a:r>
              <a:r>
                <a:rPr lang="en-US" sz="3200" b="1" kern="1200" dirty="0" smtClean="0">
                  <a:solidFill>
                    <a:schemeClr val="bg1"/>
                  </a:solidFill>
                  <a:latin typeface="+mj-lt"/>
                </a:rPr>
                <a:t> Abdul </a:t>
              </a:r>
              <a:r>
                <a:rPr lang="en-US" sz="3200" b="1" kern="1200" smtClean="0">
                  <a:solidFill>
                    <a:schemeClr val="bg1"/>
                  </a:solidFill>
                  <a:latin typeface="+mj-lt"/>
                </a:rPr>
                <a:t>Kaium</a:t>
              </a:r>
              <a:endParaRPr lang="en-US" sz="3200" b="1" kern="1200" dirty="0">
                <a:solidFill>
                  <a:schemeClr val="bg1"/>
                </a:solidFill>
                <a:latin typeface="+mj-lt"/>
              </a:endParaRPr>
            </a:p>
            <a:p>
              <a:pPr marL="228600" lvl="1" indent="-228600" algn="l" defTabSz="1066800">
                <a:lnSpc>
                  <a:spcPct val="90000"/>
                </a:lnSpc>
                <a:spcBef>
                  <a:spcPct val="0"/>
                </a:spcBef>
                <a:spcAft>
                  <a:spcPct val="15000"/>
                </a:spcAft>
                <a:buChar char="••"/>
              </a:pPr>
              <a:r>
                <a:rPr lang="en-US" sz="2400" kern="1200" dirty="0" smtClean="0">
                  <a:solidFill>
                    <a:schemeClr val="bg1"/>
                  </a:solidFill>
                </a:rPr>
                <a:t>Dept. Of ETE</a:t>
              </a:r>
              <a:endParaRPr lang="en-US" sz="2400" kern="1200" dirty="0">
                <a:solidFill>
                  <a:schemeClr val="bg1"/>
                </a:solidFill>
              </a:endParaRPr>
            </a:p>
            <a:p>
              <a:pPr marL="228600" lvl="1" indent="-228600" algn="l" defTabSz="1066800">
                <a:lnSpc>
                  <a:spcPct val="90000"/>
                </a:lnSpc>
                <a:spcBef>
                  <a:spcPct val="0"/>
                </a:spcBef>
                <a:spcAft>
                  <a:spcPct val="15000"/>
                </a:spcAft>
                <a:buChar char="••"/>
              </a:pPr>
              <a:r>
                <a:rPr lang="en-US" sz="2400" kern="1200" dirty="0" smtClean="0">
                  <a:solidFill>
                    <a:schemeClr val="bg1"/>
                  </a:solidFill>
                </a:rPr>
                <a:t>RUET</a:t>
              </a:r>
              <a:endParaRPr lang="en-US" sz="2400" kern="1200" dirty="0">
                <a:solidFill>
                  <a:schemeClr val="bg1"/>
                </a:solidFill>
              </a:endParaRPr>
            </a:p>
          </p:txBody>
        </p:sp>
        <p:sp>
          <p:nvSpPr>
            <p:cNvPr id="8" name="Freeform 7"/>
            <p:cNvSpPr/>
            <p:nvPr/>
          </p:nvSpPr>
          <p:spPr>
            <a:xfrm>
              <a:off x="5005885" y="2743200"/>
              <a:ext cx="2403470" cy="397957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grpFill/>
            <a:effectLst>
              <a:glow rad="101600">
                <a:schemeClr val="accent3">
                  <a:satMod val="175000"/>
                  <a:alpha val="40000"/>
                </a:schemeClr>
              </a:glow>
            </a:effectLst>
            <a:scene3d>
              <a:camera prst="orthographicFront"/>
              <a:lightRig rig="threePt" dir="t"/>
            </a:scene3d>
            <a:sp3d>
              <a:bevelT w="139700" h="139700" prst="divot"/>
            </a:sp3d>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228601" tIns="795914" rIns="228600" bIns="795915" numCol="1" spcCol="1270" anchor="t" anchorCtr="0">
              <a:noAutofit/>
            </a:bodyPr>
            <a:lstStyle/>
            <a:p>
              <a:pPr lvl="0" algn="l" defTabSz="1600200">
                <a:lnSpc>
                  <a:spcPct val="90000"/>
                </a:lnSpc>
                <a:spcBef>
                  <a:spcPct val="0"/>
                </a:spcBef>
                <a:spcAft>
                  <a:spcPct val="35000"/>
                </a:spcAft>
              </a:pPr>
              <a:r>
                <a:rPr lang="en-US" sz="3600" b="1" kern="1200" dirty="0" err="1" smtClean="0">
                  <a:solidFill>
                    <a:schemeClr val="bg1"/>
                  </a:solidFill>
                  <a:latin typeface="+mj-lt"/>
                </a:rPr>
                <a:t>Farzana</a:t>
              </a:r>
              <a:r>
                <a:rPr lang="en-US" sz="3600" b="1" kern="1200" dirty="0" smtClean="0">
                  <a:solidFill>
                    <a:schemeClr val="bg1"/>
                  </a:solidFill>
                  <a:latin typeface="+mj-lt"/>
                </a:rPr>
                <a:t> </a:t>
              </a:r>
              <a:r>
                <a:rPr lang="en-US" sz="3600" b="1" kern="1200" dirty="0" err="1" smtClean="0">
                  <a:solidFill>
                    <a:schemeClr val="bg1"/>
                  </a:solidFill>
                  <a:latin typeface="+mj-lt"/>
                </a:rPr>
                <a:t>Akter</a:t>
              </a:r>
              <a:endParaRPr lang="en-US" sz="3600" b="1" kern="1200" dirty="0">
                <a:solidFill>
                  <a:schemeClr val="bg1"/>
                </a:solidFill>
                <a:latin typeface="+mj-lt"/>
              </a:endParaRPr>
            </a:p>
            <a:p>
              <a:pPr marL="228600" lvl="1" indent="-228600" algn="l" defTabSz="1066800">
                <a:lnSpc>
                  <a:spcPct val="90000"/>
                </a:lnSpc>
                <a:spcBef>
                  <a:spcPct val="0"/>
                </a:spcBef>
                <a:spcAft>
                  <a:spcPct val="15000"/>
                </a:spcAft>
                <a:buChar char="••"/>
              </a:pPr>
              <a:r>
                <a:rPr lang="en-US" sz="2400" kern="1200" dirty="0" smtClean="0">
                  <a:solidFill>
                    <a:schemeClr val="bg1"/>
                  </a:solidFill>
                </a:rPr>
                <a:t>Lecturer, Dept. of ETE</a:t>
              </a:r>
              <a:endParaRPr lang="en-US" sz="2400" kern="1200" dirty="0">
                <a:solidFill>
                  <a:schemeClr val="bg1"/>
                </a:solidFill>
              </a:endParaRPr>
            </a:p>
            <a:p>
              <a:pPr marL="228600" lvl="1" indent="-228600" algn="l" defTabSz="1155700">
                <a:lnSpc>
                  <a:spcPct val="90000"/>
                </a:lnSpc>
                <a:spcBef>
                  <a:spcPct val="0"/>
                </a:spcBef>
                <a:spcAft>
                  <a:spcPct val="15000"/>
                </a:spcAft>
                <a:buChar char="••"/>
              </a:pPr>
              <a:r>
                <a:rPr lang="en-US" sz="2600" kern="1200" dirty="0" smtClean="0">
                  <a:solidFill>
                    <a:schemeClr val="bg1"/>
                  </a:solidFill>
                </a:rPr>
                <a:t>RUET</a:t>
              </a:r>
              <a:endParaRPr lang="en-US" sz="2600" kern="1200" dirty="0">
                <a:solidFill>
                  <a:schemeClr val="bg1"/>
                </a:solidFill>
              </a:endParaRPr>
            </a:p>
          </p:txBody>
        </p:sp>
        <p:sp>
          <p:nvSpPr>
            <p:cNvPr id="9" name="Freeform 8"/>
            <p:cNvSpPr/>
            <p:nvPr/>
          </p:nvSpPr>
          <p:spPr>
            <a:xfrm>
              <a:off x="8414783" y="1120461"/>
              <a:ext cx="2403470" cy="397957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grpFill/>
            <a:effectLst>
              <a:glow rad="101600">
                <a:schemeClr val="accent3">
                  <a:satMod val="175000"/>
                  <a:alpha val="40000"/>
                </a:schemeClr>
              </a:glow>
            </a:effectLst>
            <a:scene3d>
              <a:camera prst="orthographicFront"/>
              <a:lightRig rig="threePt" dir="t"/>
            </a:scene3d>
            <a:sp3d>
              <a:bevelT w="139700" h="139700" prst="divot"/>
            </a:sp3d>
          </p:spPr>
          <p:style>
            <a:lnRef idx="2">
              <a:schemeClr val="lt1">
                <a:hueOff val="0"/>
                <a:satOff val="0"/>
                <a:lumOff val="0"/>
                <a:alphaOff val="0"/>
              </a:schemeClr>
            </a:lnRef>
            <a:fillRef idx="1">
              <a:scrgbClr r="0" g="0" b="0"/>
            </a:fillRef>
            <a:effectRef idx="0">
              <a:scrgbClr r="0" g="0" b="0"/>
            </a:effectRef>
            <a:fontRef idx="minor">
              <a:schemeClr val="lt1"/>
            </a:fontRef>
          </p:style>
          <p:txBody>
            <a:bodyPr spcFirstLastPara="0" vert="horz" wrap="square" lIns="203201" tIns="795914" rIns="203200" bIns="795915" numCol="1" spcCol="1270" anchor="t" anchorCtr="0">
              <a:noAutofit/>
            </a:bodyPr>
            <a:lstStyle/>
            <a:p>
              <a:pPr lvl="0" algn="l" defTabSz="1422400">
                <a:lnSpc>
                  <a:spcPct val="90000"/>
                </a:lnSpc>
                <a:spcBef>
                  <a:spcPct val="0"/>
                </a:spcBef>
                <a:spcAft>
                  <a:spcPct val="35000"/>
                </a:spcAft>
              </a:pPr>
              <a:r>
                <a:rPr lang="en-US" sz="3200" b="1" kern="1200" dirty="0" smtClean="0">
                  <a:solidFill>
                    <a:schemeClr val="bg1"/>
                  </a:solidFill>
                </a:rPr>
                <a:t>Minhazul Islam</a:t>
              </a:r>
              <a:endParaRPr lang="en-US" sz="3200" b="1" kern="1200" dirty="0">
                <a:solidFill>
                  <a:schemeClr val="bg1"/>
                </a:solidFill>
              </a:endParaRPr>
            </a:p>
            <a:p>
              <a:pPr marL="228600" lvl="1" indent="-228600" algn="l" defTabSz="1066800">
                <a:lnSpc>
                  <a:spcPct val="90000"/>
                </a:lnSpc>
                <a:spcBef>
                  <a:spcPct val="0"/>
                </a:spcBef>
                <a:spcAft>
                  <a:spcPct val="15000"/>
                </a:spcAft>
                <a:buChar char="••"/>
              </a:pPr>
              <a:r>
                <a:rPr lang="en-US" sz="2400" kern="1200" dirty="0" smtClean="0">
                  <a:solidFill>
                    <a:schemeClr val="bg1"/>
                  </a:solidFill>
                </a:rPr>
                <a:t>Dept. Of ETE</a:t>
              </a:r>
              <a:endParaRPr lang="en-US" sz="2400" kern="1200" dirty="0">
                <a:solidFill>
                  <a:schemeClr val="bg1"/>
                </a:solidFill>
              </a:endParaRPr>
            </a:p>
            <a:p>
              <a:pPr marL="228600" lvl="1" indent="-228600" algn="l" defTabSz="1066800">
                <a:lnSpc>
                  <a:spcPct val="90000"/>
                </a:lnSpc>
                <a:spcBef>
                  <a:spcPct val="0"/>
                </a:spcBef>
                <a:spcAft>
                  <a:spcPct val="15000"/>
                </a:spcAft>
                <a:buChar char="••"/>
              </a:pPr>
              <a:r>
                <a:rPr lang="en-US" sz="2400" kern="1200" dirty="0" smtClean="0">
                  <a:solidFill>
                    <a:schemeClr val="bg1"/>
                  </a:solidFill>
                </a:rPr>
                <a:t>RUET</a:t>
              </a:r>
              <a:endParaRPr lang="en-US" sz="2400" kern="1200" dirty="0">
                <a:solidFill>
                  <a:schemeClr val="bg1"/>
                </a:solidFill>
              </a:endParaRPr>
            </a:p>
          </p:txBody>
        </p:sp>
      </p:grpSp>
    </p:spTree>
    <p:extLst>
      <p:ext uri="{BB962C8B-B14F-4D97-AF65-F5344CB8AC3E}">
        <p14:creationId xmlns:p14="http://schemas.microsoft.com/office/powerpoint/2010/main" val="341407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1999" cy="6858001"/>
          </a:xfrm>
          <a:prstGeom prst="rect">
            <a:avLst/>
          </a:prstGeom>
        </p:spPr>
      </p:pic>
      <p:sp>
        <p:nvSpPr>
          <p:cNvPr id="2" name="Title 1">
            <a:extLst>
              <a:ext uri="{FF2B5EF4-FFF2-40B4-BE49-F238E27FC236}">
                <a16:creationId xmlns="" xmlns:a16="http://schemas.microsoft.com/office/drawing/2014/main" id="{BBCF3BBB-B35A-B834-1ABE-DAAB991E1E20}"/>
              </a:ext>
            </a:extLst>
          </p:cNvPr>
          <p:cNvSpPr>
            <a:spLocks noGrp="1"/>
          </p:cNvSpPr>
          <p:nvPr>
            <p:ph type="title"/>
          </p:nvPr>
        </p:nvSpPr>
        <p:spPr>
          <a:xfrm>
            <a:off x="1215333" y="2006959"/>
            <a:ext cx="10353762" cy="1981200"/>
          </a:xfrm>
        </p:spPr>
        <p:txBody>
          <a:bodyPr>
            <a:normAutofit/>
          </a:bodyPr>
          <a:lstStyle/>
          <a:p>
            <a:r>
              <a:rPr lang="en-US" sz="8000" b="1" dirty="0">
                <a:solidFill>
                  <a:srgbClr val="FFCE19"/>
                </a:solidFill>
                <a:effectLst>
                  <a:outerShdw blurRad="38100" dist="38100" dir="2700000" algn="tl">
                    <a:srgbClr val="000000">
                      <a:alpha val="43137"/>
                    </a:srgbClr>
                  </a:outerShdw>
                </a:effectLst>
                <a:latin typeface="Algerian" panose="04020705040A02060702" pitchFamily="82" charset="0"/>
              </a:rPr>
              <a:t>Thank you</a:t>
            </a:r>
          </a:p>
        </p:txBody>
      </p:sp>
    </p:spTree>
    <p:extLst>
      <p:ext uri="{BB962C8B-B14F-4D97-AF65-F5344CB8AC3E}">
        <p14:creationId xmlns:p14="http://schemas.microsoft.com/office/powerpoint/2010/main" val="1233966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25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6177"/>
          <a:stretch/>
        </p:blipFill>
        <p:spPr>
          <a:xfrm>
            <a:off x="-51516" y="0"/>
            <a:ext cx="12191999" cy="6883283"/>
          </a:xfrm>
          <a:prstGeom prst="rect">
            <a:avLst/>
          </a:prstGeom>
        </p:spPr>
      </p:pic>
      <p:sp>
        <p:nvSpPr>
          <p:cNvPr id="2" name="Title 1">
            <a:extLst>
              <a:ext uri="{FF2B5EF4-FFF2-40B4-BE49-F238E27FC236}">
                <a16:creationId xmlns="" xmlns:a16="http://schemas.microsoft.com/office/drawing/2014/main" id="{95430AD0-795C-FD67-B770-F4E8D7A0D254}"/>
              </a:ext>
            </a:extLst>
          </p:cNvPr>
          <p:cNvSpPr>
            <a:spLocks noGrp="1"/>
          </p:cNvSpPr>
          <p:nvPr>
            <p:ph type="title"/>
          </p:nvPr>
        </p:nvSpPr>
        <p:spPr>
          <a:xfrm>
            <a:off x="442601" y="494709"/>
            <a:ext cx="10353762" cy="3223967"/>
          </a:xfrm>
        </p:spPr>
        <p:txBody>
          <a:bodyPr>
            <a:normAutofit/>
          </a:bodyPr>
          <a:lstStyle/>
          <a:p>
            <a:r>
              <a:rPr lang="en-US" sz="7200" dirty="0">
                <a:solidFill>
                  <a:srgbClr val="FFC000"/>
                </a:solidFill>
                <a:latin typeface="Cooper Black" panose="0208090404030B020404" pitchFamily="18" charset="0"/>
              </a:rPr>
              <a:t>A Presentation </a:t>
            </a:r>
            <a:br>
              <a:rPr lang="en-US" sz="7200" dirty="0">
                <a:solidFill>
                  <a:srgbClr val="FFC000"/>
                </a:solidFill>
                <a:latin typeface="Cooper Black" panose="0208090404030B020404" pitchFamily="18" charset="0"/>
              </a:rPr>
            </a:br>
            <a:r>
              <a:rPr lang="en-US" sz="7200" dirty="0">
                <a:solidFill>
                  <a:srgbClr val="FFC000"/>
                </a:solidFill>
                <a:latin typeface="Cooper Black" panose="0208090404030B020404" pitchFamily="18" charset="0"/>
              </a:rPr>
              <a:t>on</a:t>
            </a:r>
          </a:p>
        </p:txBody>
      </p:sp>
      <p:sp>
        <p:nvSpPr>
          <p:cNvPr id="3" name="Content Placeholder 2">
            <a:extLst>
              <a:ext uri="{FF2B5EF4-FFF2-40B4-BE49-F238E27FC236}">
                <a16:creationId xmlns="" xmlns:a16="http://schemas.microsoft.com/office/drawing/2014/main" id="{050FEB4E-7AC1-CC39-CC20-323FAFC26DAE}"/>
              </a:ext>
            </a:extLst>
          </p:cNvPr>
          <p:cNvSpPr>
            <a:spLocks noGrp="1"/>
          </p:cNvSpPr>
          <p:nvPr>
            <p:ph idx="1"/>
          </p:nvPr>
        </p:nvSpPr>
        <p:spPr>
          <a:xfrm>
            <a:off x="519874" y="3486855"/>
            <a:ext cx="10353762" cy="1395167"/>
          </a:xfrm>
        </p:spPr>
        <p:txBody>
          <a:bodyPr>
            <a:normAutofit fontScale="92500" lnSpcReduction="20000"/>
          </a:bodyPr>
          <a:lstStyle/>
          <a:p>
            <a:pPr marL="36900" indent="0" algn="ctr">
              <a:buNone/>
            </a:pPr>
            <a:r>
              <a:rPr lang="en-US" sz="2800" dirty="0" smtClean="0">
                <a:solidFill>
                  <a:srgbClr val="FFFF65"/>
                </a:solidFill>
                <a:latin typeface="Times New Roman" panose="02020603050405020304" pitchFamily="18" charset="0"/>
                <a:cs typeface="Times New Roman" panose="02020603050405020304" pitchFamily="18" charset="0"/>
              </a:rPr>
              <a:t>Smart Fire-Fighter Robot</a:t>
            </a:r>
          </a:p>
          <a:p>
            <a:pPr marL="36900" indent="0" algn="ctr">
              <a:buNone/>
            </a:pPr>
            <a:r>
              <a:rPr lang="en-US" sz="2800" dirty="0" smtClean="0">
                <a:solidFill>
                  <a:srgbClr val="FFFF65"/>
                </a:solidFill>
                <a:latin typeface="Times New Roman" panose="02020603050405020304" pitchFamily="18" charset="0"/>
                <a:cs typeface="Times New Roman" panose="02020603050405020304" pitchFamily="18" charset="0"/>
              </a:rPr>
              <a:t>(ASPHYXIATOR18)</a:t>
            </a:r>
          </a:p>
          <a:p>
            <a:pPr marL="36900" indent="0" algn="ctr">
              <a:buNone/>
            </a:pPr>
            <a:r>
              <a:rPr lang="en-US" sz="2800" dirty="0" smtClean="0">
                <a:solidFill>
                  <a:srgbClr val="FFFF65"/>
                </a:solidFill>
                <a:latin typeface="Times New Roman" panose="02020603050405020304" pitchFamily="18" charset="0"/>
                <a:cs typeface="Times New Roman" panose="02020603050405020304" pitchFamily="18" charset="0"/>
              </a:rPr>
              <a:t>Ref. info: HARD18</a:t>
            </a:r>
            <a:endParaRPr lang="en-US" sz="2800" dirty="0">
              <a:solidFill>
                <a:srgbClr val="FFFF6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0814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10047"/>
          <a:stretch/>
        </p:blipFill>
        <p:spPr>
          <a:xfrm>
            <a:off x="12879" y="12879"/>
            <a:ext cx="12191999" cy="6858000"/>
          </a:xfrm>
        </p:spPr>
      </p:pic>
      <p:sp>
        <p:nvSpPr>
          <p:cNvPr id="2" name="Title 1"/>
          <p:cNvSpPr>
            <a:spLocks noGrp="1"/>
          </p:cNvSpPr>
          <p:nvPr>
            <p:ph type="title"/>
          </p:nvPr>
        </p:nvSpPr>
        <p:spPr>
          <a:xfrm>
            <a:off x="913795" y="609599"/>
            <a:ext cx="10484008" cy="1837387"/>
          </a:xfrm>
          <a:noFill/>
        </p:spPr>
        <p:txBody>
          <a:bodyPr>
            <a:normAutofit fontScale="90000"/>
          </a:bodyPr>
          <a:lstStyle/>
          <a:p>
            <a:pPr algn="l"/>
            <a:r>
              <a:rPr lang="en-US" b="1" spc="600" dirty="0" smtClean="0">
                <a:solidFill>
                  <a:srgbClr val="FFFF65"/>
                </a:solidFill>
                <a:effectLst>
                  <a:outerShdw blurRad="38100" dist="38100" dir="2700000" algn="tl">
                    <a:srgbClr val="000000">
                      <a:alpha val="43137"/>
                    </a:srgbClr>
                  </a:outerShdw>
                </a:effectLst>
                <a:latin typeface="Britannic Bold" panose="020B0903060703020204" pitchFamily="34" charset="0"/>
              </a:rPr>
              <a:t>TEAM:</a:t>
            </a:r>
            <a:br>
              <a:rPr lang="en-US" b="1" spc="600" dirty="0" smtClean="0">
                <a:solidFill>
                  <a:srgbClr val="FFFF65"/>
                </a:solidFill>
                <a:effectLst>
                  <a:outerShdw blurRad="38100" dist="38100" dir="2700000" algn="tl">
                    <a:srgbClr val="000000">
                      <a:alpha val="43137"/>
                    </a:srgbClr>
                  </a:outerShdw>
                </a:effectLst>
                <a:latin typeface="Britannic Bold" panose="020B0903060703020204" pitchFamily="34" charset="0"/>
              </a:rPr>
            </a:br>
            <a:r>
              <a:rPr lang="en-US" sz="5300" b="1" spc="600" dirty="0" smtClean="0">
                <a:solidFill>
                  <a:srgbClr val="FFCE19"/>
                </a:solidFill>
                <a:effectLst>
                  <a:outerShdw blurRad="38100" dist="38100" dir="2700000" algn="tl">
                    <a:srgbClr val="000000">
                      <a:alpha val="43137"/>
                    </a:srgbClr>
                  </a:outerShdw>
                </a:effectLst>
                <a:latin typeface="Britannic Bold" panose="020B0903060703020204" pitchFamily="34" charset="0"/>
              </a:rPr>
              <a:t>RUET </a:t>
            </a:r>
            <a:r>
              <a:rPr lang="en-US" sz="5300" b="1" spc="600" dirty="0" err="1" smtClean="0">
                <a:solidFill>
                  <a:srgbClr val="FFCE19"/>
                </a:solidFill>
                <a:effectLst>
                  <a:outerShdw blurRad="38100" dist="38100" dir="2700000" algn="tl">
                    <a:srgbClr val="000000">
                      <a:alpha val="43137"/>
                    </a:srgbClr>
                  </a:outerShdw>
                </a:effectLst>
                <a:latin typeface="Britannic Bold" panose="020B0903060703020204" pitchFamily="34" charset="0"/>
              </a:rPr>
              <a:t>ETErnals</a:t>
            </a:r>
            <a:r>
              <a:rPr lang="en-US" sz="5300" b="1" spc="600" dirty="0">
                <a:solidFill>
                  <a:srgbClr val="FFCE19"/>
                </a:solidFill>
                <a:effectLst>
                  <a:outerShdw blurRad="38100" dist="38100" dir="2700000" algn="tl">
                    <a:srgbClr val="000000">
                      <a:alpha val="43137"/>
                    </a:srgbClr>
                  </a:outerShdw>
                </a:effectLst>
                <a:latin typeface="Bauhaus 93" panose="04030905020B02020C02" pitchFamily="82" charset="0"/>
              </a:rPr>
              <a:t/>
            </a:r>
            <a:br>
              <a:rPr lang="en-US" sz="5300" b="1" spc="600" dirty="0">
                <a:solidFill>
                  <a:srgbClr val="FFCE19"/>
                </a:solidFill>
                <a:effectLst>
                  <a:outerShdw blurRad="38100" dist="38100" dir="2700000" algn="tl">
                    <a:srgbClr val="000000">
                      <a:alpha val="43137"/>
                    </a:srgbClr>
                  </a:outerShdw>
                </a:effectLst>
                <a:latin typeface="Bauhaus 93" panose="04030905020B02020C02" pitchFamily="82" charset="0"/>
              </a:rPr>
            </a:br>
            <a:endParaRPr lang="en-US" dirty="0">
              <a:solidFill>
                <a:srgbClr val="FFCE19"/>
              </a:solidFill>
            </a:endParaRPr>
          </a:p>
        </p:txBody>
      </p:sp>
      <p:sp>
        <p:nvSpPr>
          <p:cNvPr id="7" name="Title 1"/>
          <p:cNvSpPr txBox="1">
            <a:spLocks/>
          </p:cNvSpPr>
          <p:nvPr/>
        </p:nvSpPr>
        <p:spPr>
          <a:xfrm>
            <a:off x="744224" y="5306096"/>
            <a:ext cx="10484008" cy="1249251"/>
          </a:xfrm>
          <a:prstGeom prst="rect">
            <a:avLst/>
          </a:prstGeom>
          <a:noFill/>
          <a:effectLst>
            <a:outerShdw blurRad="25400" dir="17880000">
              <a:srgbClr val="000000">
                <a:alpha val="46000"/>
              </a:srgbClr>
            </a:outerShdw>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spc="600" dirty="0" smtClean="0">
                <a:solidFill>
                  <a:srgbClr val="FFFF65"/>
                </a:solidFill>
                <a:effectLst>
                  <a:outerShdw blurRad="38100" dist="38100" dir="2700000" algn="tl">
                    <a:srgbClr val="000000">
                      <a:alpha val="43137"/>
                    </a:srgbClr>
                  </a:outerShdw>
                </a:effectLst>
                <a:latin typeface="Bauhaus 93" panose="04030905020B02020C02" pitchFamily="82" charset="0"/>
              </a:rPr>
              <a:t> </a:t>
            </a:r>
            <a:r>
              <a:rPr lang="en-US" b="1" spc="600" dirty="0" smtClean="0">
                <a:solidFill>
                  <a:schemeClr val="tx1"/>
                </a:solidFill>
                <a:effectLst>
                  <a:outerShdw blurRad="38100" dist="38100" dir="2700000" algn="tl">
                    <a:srgbClr val="000000">
                      <a:alpha val="43137"/>
                    </a:srgbClr>
                  </a:outerShdw>
                </a:effectLst>
                <a:latin typeface="Bauhaus 93" panose="04030905020B02020C02" pitchFamily="82" charset="0"/>
              </a:rPr>
              <a:t/>
            </a:r>
            <a:br>
              <a:rPr lang="en-US" b="1" spc="600" dirty="0" smtClean="0">
                <a:solidFill>
                  <a:schemeClr val="tx1"/>
                </a:solidFill>
                <a:effectLst>
                  <a:outerShdw blurRad="38100" dist="38100" dir="2700000" algn="tl">
                    <a:srgbClr val="000000">
                      <a:alpha val="43137"/>
                    </a:srgbClr>
                  </a:outerShdw>
                </a:effectLst>
                <a:latin typeface="Bauhaus 93" panose="04030905020B02020C02" pitchFamily="82" charset="0"/>
              </a:rPr>
            </a:br>
            <a:endParaRPr lang="en-US" dirty="0">
              <a:solidFill>
                <a:srgbClr val="FFCE19"/>
              </a:solidFill>
            </a:endParaRPr>
          </a:p>
        </p:txBody>
      </p:sp>
    </p:spTree>
    <p:extLst>
      <p:ext uri="{BB962C8B-B14F-4D97-AF65-F5344CB8AC3E}">
        <p14:creationId xmlns:p14="http://schemas.microsoft.com/office/powerpoint/2010/main" val="3526603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07479D7C-3517-1A81-6C68-908DFC953771}"/>
              </a:ext>
            </a:extLst>
          </p:cNvPr>
          <p:cNvSpPr/>
          <p:nvPr/>
        </p:nvSpPr>
        <p:spPr>
          <a:xfrm>
            <a:off x="3799268" y="386367"/>
            <a:ext cx="3541690" cy="1558344"/>
          </a:xfrm>
          <a:prstGeom prst="roundRect">
            <a:avLst/>
          </a:prstGeom>
          <a:solidFill>
            <a:srgbClr val="FFC000"/>
          </a:solidFill>
          <a:ln>
            <a:solidFill>
              <a:srgbClr val="FFC000"/>
            </a:solidFill>
          </a:ln>
          <a:effectLst>
            <a:glow rad="101600">
              <a:srgbClr val="FFC000">
                <a:alpha val="60000"/>
              </a:srgbClr>
            </a:glow>
            <a:outerShdw blurRad="50800" dist="38100" dir="5400000" algn="t" rotWithShape="0">
              <a:prstClr val="black">
                <a:alpha val="40000"/>
              </a:prstClr>
            </a:outerShdw>
            <a:reflection blurRad="6350" stA="52000" endA="300" endPos="35000" dir="5400000" sy="-100000" algn="bl" rotWithShape="0"/>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1000" t="27999" r="27249" b="18667"/>
          <a:stretch/>
        </p:blipFill>
        <p:spPr>
          <a:xfrm>
            <a:off x="3979571" y="386366"/>
            <a:ext cx="3181082" cy="1545466"/>
          </a:xfrm>
          <a:prstGeom prst="rect">
            <a:avLst/>
          </a:prstGeom>
        </p:spPr>
      </p:pic>
      <p:sp>
        <p:nvSpPr>
          <p:cNvPr id="3" name="Content Placeholder 2">
            <a:extLst>
              <a:ext uri="{FF2B5EF4-FFF2-40B4-BE49-F238E27FC236}">
                <a16:creationId xmlns="" xmlns:a16="http://schemas.microsoft.com/office/drawing/2014/main" id="{0BF5B657-EE4C-B0D4-B6FE-CC93C055A363}"/>
              </a:ext>
            </a:extLst>
          </p:cNvPr>
          <p:cNvSpPr>
            <a:spLocks noGrp="1"/>
          </p:cNvSpPr>
          <p:nvPr>
            <p:ph idx="1"/>
          </p:nvPr>
        </p:nvSpPr>
        <p:spPr>
          <a:xfrm>
            <a:off x="1721223" y="2219895"/>
            <a:ext cx="8749553" cy="4058751"/>
          </a:xfrm>
        </p:spPr>
        <p:txBody>
          <a:bodyPr>
            <a:normAutofit fontScale="92500" lnSpcReduction="20000"/>
          </a:bodyPr>
          <a:lstStyle/>
          <a:p>
            <a:pPr>
              <a:buClr>
                <a:srgbClr val="FFFF00"/>
              </a:buClr>
              <a:buFont typeface="Wingdings" panose="05000000000000000000" pitchFamily="2" charset="2"/>
              <a:buChar char="v"/>
            </a:pPr>
            <a:r>
              <a:rPr lang="en-US" sz="2600" dirty="0">
                <a:solidFill>
                  <a:srgbClr val="FFCE19"/>
                </a:solidFill>
                <a:latin typeface="Times New Roman" panose="02020603050405020304" pitchFamily="18" charset="0"/>
                <a:cs typeface="Times New Roman" panose="02020603050405020304" pitchFamily="18" charset="0"/>
              </a:rPr>
              <a:t>Introduction</a:t>
            </a:r>
          </a:p>
          <a:p>
            <a:pPr>
              <a:buClr>
                <a:srgbClr val="FFCE19"/>
              </a:buClr>
              <a:buFont typeface="Wingdings" panose="05000000000000000000" pitchFamily="2" charset="2"/>
              <a:buChar char="v"/>
            </a:pPr>
            <a:r>
              <a:rPr lang="en-US" sz="2600" dirty="0">
                <a:solidFill>
                  <a:srgbClr val="FFCE19"/>
                </a:solidFill>
                <a:latin typeface="Times New Roman" panose="02020603050405020304" pitchFamily="18" charset="0"/>
                <a:cs typeface="Times New Roman" panose="02020603050405020304" pitchFamily="18" charset="0"/>
              </a:rPr>
              <a:t>Required Apparatus</a:t>
            </a:r>
          </a:p>
          <a:p>
            <a:pPr>
              <a:buClr>
                <a:srgbClr val="FFCE19"/>
              </a:buClr>
              <a:buFont typeface="Wingdings" panose="05000000000000000000" pitchFamily="2" charset="2"/>
              <a:buChar char="v"/>
            </a:pPr>
            <a:r>
              <a:rPr lang="en-US" sz="2600" dirty="0">
                <a:solidFill>
                  <a:srgbClr val="FFCE19"/>
                </a:solidFill>
                <a:latin typeface="Times New Roman" panose="02020603050405020304" pitchFamily="18" charset="0"/>
                <a:cs typeface="Times New Roman" panose="02020603050405020304" pitchFamily="18" charset="0"/>
              </a:rPr>
              <a:t>Required Apps and Software</a:t>
            </a:r>
          </a:p>
          <a:p>
            <a:pPr>
              <a:buClr>
                <a:srgbClr val="FFCE19"/>
              </a:buClr>
              <a:buFont typeface="Wingdings" panose="05000000000000000000" pitchFamily="2" charset="2"/>
              <a:buChar char="v"/>
            </a:pPr>
            <a:r>
              <a:rPr lang="en-US" sz="2600" dirty="0">
                <a:solidFill>
                  <a:srgbClr val="FFCE19"/>
                </a:solidFill>
                <a:latin typeface="Times New Roman" panose="02020603050405020304" pitchFamily="18" charset="0"/>
                <a:cs typeface="Times New Roman" panose="02020603050405020304" pitchFamily="18" charset="0"/>
              </a:rPr>
              <a:t>Block Diagrams</a:t>
            </a:r>
          </a:p>
          <a:p>
            <a:pPr>
              <a:buClr>
                <a:srgbClr val="FFCE19"/>
              </a:buClr>
              <a:buFont typeface="Wingdings" panose="05000000000000000000" pitchFamily="2" charset="2"/>
              <a:buChar char="v"/>
            </a:pPr>
            <a:r>
              <a:rPr lang="en-US" sz="2600" dirty="0">
                <a:solidFill>
                  <a:srgbClr val="FFCE19"/>
                </a:solidFill>
                <a:latin typeface="Times New Roman" panose="02020603050405020304" pitchFamily="18" charset="0"/>
                <a:cs typeface="Times New Roman" panose="02020603050405020304" pitchFamily="18" charset="0"/>
              </a:rPr>
              <a:t>Project </a:t>
            </a:r>
            <a:r>
              <a:rPr lang="en-US" sz="2600" dirty="0" smtClean="0">
                <a:solidFill>
                  <a:srgbClr val="FFCE19"/>
                </a:solidFill>
                <a:latin typeface="Times New Roman" panose="02020603050405020304" pitchFamily="18" charset="0"/>
                <a:cs typeface="Times New Roman" panose="02020603050405020304" pitchFamily="18" charset="0"/>
              </a:rPr>
              <a:t>Image and video</a:t>
            </a:r>
            <a:endParaRPr lang="en-US" sz="2600" dirty="0">
              <a:solidFill>
                <a:srgbClr val="FFCE19"/>
              </a:solidFill>
              <a:latin typeface="Times New Roman" panose="02020603050405020304" pitchFamily="18" charset="0"/>
              <a:cs typeface="Times New Roman" panose="02020603050405020304" pitchFamily="18" charset="0"/>
            </a:endParaRPr>
          </a:p>
          <a:p>
            <a:pPr>
              <a:buClr>
                <a:srgbClr val="FFCE19"/>
              </a:buClr>
              <a:buFont typeface="Wingdings" panose="05000000000000000000" pitchFamily="2" charset="2"/>
              <a:buChar char="v"/>
            </a:pPr>
            <a:r>
              <a:rPr lang="en-US" sz="2600" dirty="0">
                <a:solidFill>
                  <a:srgbClr val="FFCE19"/>
                </a:solidFill>
                <a:latin typeface="Times New Roman" panose="02020603050405020304" pitchFamily="18" charset="0"/>
                <a:cs typeface="Times New Roman" panose="02020603050405020304" pitchFamily="18" charset="0"/>
              </a:rPr>
              <a:t>Working Process</a:t>
            </a:r>
          </a:p>
          <a:p>
            <a:pPr>
              <a:buClr>
                <a:srgbClr val="FFCE19"/>
              </a:buClr>
              <a:buFont typeface="Wingdings" panose="05000000000000000000" pitchFamily="2" charset="2"/>
              <a:buChar char="v"/>
            </a:pPr>
            <a:r>
              <a:rPr lang="en-US" sz="2600" dirty="0" smtClean="0">
                <a:solidFill>
                  <a:srgbClr val="FFCE19"/>
                </a:solidFill>
                <a:latin typeface="Times New Roman" panose="02020603050405020304" pitchFamily="18" charset="0"/>
                <a:cs typeface="Times New Roman" panose="02020603050405020304" pitchFamily="18" charset="0"/>
              </a:rPr>
              <a:t>Application</a:t>
            </a:r>
          </a:p>
          <a:p>
            <a:pPr>
              <a:buClr>
                <a:srgbClr val="FFCE19"/>
              </a:buClr>
              <a:buFont typeface="Wingdings" panose="05000000000000000000" pitchFamily="2" charset="2"/>
              <a:buChar char="v"/>
            </a:pPr>
            <a:r>
              <a:rPr lang="en-US" sz="2600" dirty="0" smtClean="0">
                <a:solidFill>
                  <a:srgbClr val="FFCE19"/>
                </a:solidFill>
                <a:latin typeface="Times New Roman" panose="02020603050405020304" pitchFamily="18" charset="0"/>
                <a:cs typeface="Times New Roman" panose="02020603050405020304" pitchFamily="18" charset="0"/>
              </a:rPr>
              <a:t>It’s Future</a:t>
            </a:r>
            <a:endParaRPr lang="en-US" sz="2600" dirty="0">
              <a:solidFill>
                <a:srgbClr val="FFCE19"/>
              </a:solidFill>
              <a:latin typeface="Times New Roman" panose="02020603050405020304" pitchFamily="18" charset="0"/>
              <a:cs typeface="Times New Roman" panose="02020603050405020304" pitchFamily="18" charset="0"/>
            </a:endParaRPr>
          </a:p>
          <a:p>
            <a:pPr>
              <a:buClr>
                <a:srgbClr val="FFCE19"/>
              </a:buClr>
              <a:buFont typeface="Wingdings" panose="05000000000000000000" pitchFamily="2" charset="2"/>
              <a:buChar char="v"/>
            </a:pPr>
            <a:r>
              <a:rPr lang="en-US" sz="2600" dirty="0" smtClean="0">
                <a:solidFill>
                  <a:srgbClr val="FFCE19"/>
                </a:solidFill>
                <a:latin typeface="Times New Roman" panose="02020603050405020304" pitchFamily="18" charset="0"/>
                <a:cs typeface="Times New Roman" panose="02020603050405020304" pitchFamily="18" charset="0"/>
              </a:rPr>
              <a:t>Conclusion</a:t>
            </a:r>
            <a:endParaRPr lang="en-US" sz="2600" dirty="0">
              <a:solidFill>
                <a:srgbClr val="FFCE19"/>
              </a:solidFill>
              <a:latin typeface="Times New Roman" panose="02020603050405020304" pitchFamily="18" charset="0"/>
              <a:cs typeface="Times New Roman" panose="02020603050405020304" pitchFamily="18" charset="0"/>
            </a:endParaRPr>
          </a:p>
          <a:p>
            <a:pPr>
              <a:buClr>
                <a:srgbClr val="FFCE19"/>
              </a:buClr>
              <a:buFont typeface="Wingdings" panose="05000000000000000000" pitchFamily="2" charset="2"/>
              <a:buChar char="Ø"/>
            </a:pPr>
            <a:endParaRPr lang="en-US" dirty="0">
              <a:solidFill>
                <a:srgbClr val="FFCE19"/>
              </a:solidFill>
              <a:latin typeface="Times New Roman" panose="02020603050405020304" pitchFamily="18" charset="0"/>
              <a:cs typeface="Times New Roman" panose="02020603050405020304" pitchFamily="18" charset="0"/>
            </a:endParaRPr>
          </a:p>
          <a:p>
            <a:pPr>
              <a:buClr>
                <a:srgbClr val="FFCE19"/>
              </a:buClr>
              <a:buFont typeface="Wingdings" panose="05000000000000000000" pitchFamily="2" charset="2"/>
              <a:buChar char="Ø"/>
            </a:pPr>
            <a:endParaRPr lang="en-US" dirty="0">
              <a:solidFill>
                <a:srgbClr val="FFCE19"/>
              </a:solidFill>
              <a:latin typeface="Times New Roman" panose="02020603050405020304" pitchFamily="18" charset="0"/>
              <a:cs typeface="Times New Roman" panose="02020603050405020304" pitchFamily="18" charset="0"/>
            </a:endParaRPr>
          </a:p>
          <a:p>
            <a:pPr>
              <a:buClr>
                <a:srgbClr val="FFCE19"/>
              </a:buClr>
              <a:buFont typeface="Wingdings" panose="05000000000000000000" pitchFamily="2" charset="2"/>
              <a:buChar char="Ø"/>
            </a:pPr>
            <a:endParaRPr lang="en-US" dirty="0">
              <a:solidFill>
                <a:srgbClr val="FFCE1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804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07479D7C-3517-1A81-6C68-908DFC953771}"/>
              </a:ext>
            </a:extLst>
          </p:cNvPr>
          <p:cNvSpPr/>
          <p:nvPr/>
        </p:nvSpPr>
        <p:spPr>
          <a:xfrm>
            <a:off x="3310500" y="785231"/>
            <a:ext cx="5513293" cy="1048871"/>
          </a:xfrm>
          <a:prstGeom prst="roundRect">
            <a:avLst/>
          </a:prstGeom>
          <a:solidFill>
            <a:srgbClr val="FFC000"/>
          </a:solidFill>
          <a:ln>
            <a:solidFill>
              <a:srgbClr val="FFC000"/>
            </a:solidFill>
          </a:ln>
          <a:effectLst>
            <a:glow rad="101600">
              <a:srgbClr val="FFC000">
                <a:alpha val="60000"/>
              </a:srgbClr>
            </a:glow>
            <a:outerShdw blurRad="50800" dist="38100" dir="5400000" algn="t" rotWithShape="0">
              <a:prstClr val="black">
                <a:alpha val="40000"/>
              </a:prstClr>
            </a:outerShdw>
            <a:reflection blurRad="6350" stA="52000" endA="300" endPos="35000" dir="5400000" sy="-100000" algn="bl" rotWithShape="0"/>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8DE1054-DCEC-67C1-3796-F1318A826B12}"/>
              </a:ext>
            </a:extLst>
          </p:cNvPr>
          <p:cNvSpPr>
            <a:spLocks noGrp="1"/>
          </p:cNvSpPr>
          <p:nvPr>
            <p:ph type="title"/>
          </p:nvPr>
        </p:nvSpPr>
        <p:spPr>
          <a:xfrm>
            <a:off x="2949263" y="953038"/>
            <a:ext cx="6194738" cy="746974"/>
          </a:xfrm>
        </p:spPr>
        <p:txBody>
          <a:bodyPr>
            <a:normAutofit fontScale="90000"/>
          </a:bodyPr>
          <a:lstStyle/>
          <a:p>
            <a:r>
              <a:rPr lang="en-US" sz="5400" b="1" dirty="0">
                <a:solidFill>
                  <a:schemeClr val="bg1"/>
                </a:solidFill>
                <a:latin typeface="Algerian" panose="04020705040A02060702" pitchFamily="82" charset="0"/>
              </a:rPr>
              <a:t>introduction</a:t>
            </a:r>
            <a:r>
              <a:rPr lang="en-US" sz="4800" dirty="0">
                <a:solidFill>
                  <a:schemeClr val="bg1"/>
                </a:solidFill>
                <a:latin typeface="Algerian" panose="04020705040A02060702" pitchFamily="82" charset="0"/>
              </a:rPr>
              <a:t> </a:t>
            </a:r>
          </a:p>
        </p:txBody>
      </p:sp>
      <p:sp>
        <p:nvSpPr>
          <p:cNvPr id="10" name="TextBox 9">
            <a:extLst>
              <a:ext uri="{FF2B5EF4-FFF2-40B4-BE49-F238E27FC236}">
                <a16:creationId xmlns="" xmlns:a16="http://schemas.microsoft.com/office/drawing/2014/main" id="{7A006F80-B298-ACC2-6E65-D2EA46967E94}"/>
              </a:ext>
            </a:extLst>
          </p:cNvPr>
          <p:cNvSpPr txBox="1"/>
          <p:nvPr/>
        </p:nvSpPr>
        <p:spPr>
          <a:xfrm>
            <a:off x="1043190" y="2588652"/>
            <a:ext cx="5615187" cy="3055965"/>
          </a:xfrm>
          <a:prstGeom prst="rect">
            <a:avLst/>
          </a:prstGeom>
          <a:noFill/>
        </p:spPr>
        <p:txBody>
          <a:bodyPr wrap="square" rtlCol="0">
            <a:spAutoFit/>
          </a:bodyPr>
          <a:lstStyle/>
          <a:p>
            <a:pPr marL="139700" marR="378460" algn="just">
              <a:lnSpc>
                <a:spcPct val="107000"/>
              </a:lnSpc>
              <a:spcBef>
                <a:spcPts val="0"/>
              </a:spcBef>
              <a:spcAft>
                <a:spcPts val="0"/>
              </a:spcAft>
            </a:pPr>
            <a:r>
              <a:rPr lang="en-US" b="0" i="0" dirty="0">
                <a:solidFill>
                  <a:srgbClr val="FFCE19"/>
                </a:solidFill>
                <a:effectLst/>
                <a:latin typeface="Times New Roman" panose="02020603050405020304" pitchFamily="18" charset="0"/>
                <a:cs typeface="Times New Roman" panose="02020603050405020304" pitchFamily="18" charset="0"/>
              </a:rPr>
              <a:t>A robot is a type of automated machine that can execute specific tasks with little or no human intervention and with speed and precision. </a:t>
            </a:r>
            <a:r>
              <a:rPr lang="en-US" dirty="0">
                <a:solidFill>
                  <a:srgbClr val="FFCE19"/>
                </a:solidFill>
                <a:latin typeface="Times New Roman" panose="02020603050405020304" pitchFamily="18" charset="0"/>
                <a:cs typeface="Times New Roman" panose="02020603050405020304" pitchFamily="18" charset="0"/>
              </a:rPr>
              <a:t>Robot can be executed in various task to eradicate human risk and labor. </a:t>
            </a:r>
            <a:r>
              <a:rPr lang="en-US" dirty="0" smtClean="0">
                <a:solidFill>
                  <a:srgbClr val="FFCE19"/>
                </a:solidFill>
                <a:latin typeface="Times New Roman" panose="02020603050405020304" pitchFamily="18" charset="0"/>
                <a:cs typeface="Times New Roman" panose="02020603050405020304" pitchFamily="18" charset="0"/>
              </a:rPr>
              <a:t>Smart </a:t>
            </a:r>
            <a:r>
              <a:rPr lang="en-US" dirty="0">
                <a:solidFill>
                  <a:srgbClr val="FFCE19"/>
                </a:solidFill>
                <a:latin typeface="Times New Roman" panose="02020603050405020304" pitchFamily="18" charset="0"/>
                <a:cs typeface="Times New Roman" panose="02020603050405020304" pitchFamily="18" charset="0"/>
              </a:rPr>
              <a:t>fire fighting </a:t>
            </a:r>
            <a:r>
              <a:rPr lang="en-US" dirty="0" smtClean="0">
                <a:solidFill>
                  <a:srgbClr val="FFCE19"/>
                </a:solidFill>
                <a:latin typeface="Times New Roman" panose="02020603050405020304" pitchFamily="18" charset="0"/>
                <a:cs typeface="Times New Roman" panose="02020603050405020304" pitchFamily="18" charset="0"/>
              </a:rPr>
              <a:t>robot is introduced to minimize the risk of a firefighter and also </a:t>
            </a:r>
            <a:r>
              <a:rPr lang="en-US" b="0" i="0" dirty="0" smtClean="0">
                <a:solidFill>
                  <a:srgbClr val="505050"/>
                </a:solidFill>
                <a:effectLst/>
                <a:latin typeface="NexusSansWebPro"/>
              </a:rPr>
              <a:t> </a:t>
            </a:r>
            <a:r>
              <a:rPr lang="en-US" b="0" i="0" dirty="0" smtClean="0">
                <a:solidFill>
                  <a:srgbClr val="FFCE19"/>
                </a:solidFill>
                <a:effectLst/>
                <a:latin typeface="Times New Roman" panose="02020603050405020304" pitchFamily="18" charset="0"/>
                <a:cs typeface="Times New Roman" panose="02020603050405020304" pitchFamily="18" charset="0"/>
              </a:rPr>
              <a:t>confronted with different troubles especially when the fire happens in a tight and limited region. This robot can detect even a small amount of fire and automatically extinguish the fire to prevent damages.</a:t>
            </a:r>
            <a:endParaRPr lang="en-US" dirty="0">
              <a:solidFill>
                <a:srgbClr val="FFCE19"/>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 xmlns:a16="http://schemas.microsoft.com/office/drawing/2014/main" id="{18DE1054-DCEC-67C1-3796-F1318A826B12}"/>
              </a:ext>
            </a:extLst>
          </p:cNvPr>
          <p:cNvSpPr txBox="1">
            <a:spLocks/>
          </p:cNvSpPr>
          <p:nvPr/>
        </p:nvSpPr>
        <p:spPr>
          <a:xfrm>
            <a:off x="8293995" y="-296215"/>
            <a:ext cx="3537396" cy="154546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smtClean="0">
                <a:solidFill>
                  <a:schemeClr val="bg1"/>
                </a:solidFill>
                <a:latin typeface="Algerian" panose="04020705040A02060702" pitchFamily="82" charset="0"/>
              </a:rPr>
              <a:t> </a:t>
            </a:r>
            <a:endParaRPr lang="en-US" sz="4800" dirty="0">
              <a:solidFill>
                <a:schemeClr val="bg1"/>
              </a:solidFill>
              <a:latin typeface="Algerian" panose="04020705040A02060702" pitchFamily="8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0774" y="2695709"/>
            <a:ext cx="4482787" cy="2988524"/>
          </a:xfrm>
          <a:prstGeom prst="rect">
            <a:avLst/>
          </a:prstGeom>
        </p:spPr>
      </p:pic>
    </p:spTree>
    <p:extLst>
      <p:ext uri="{BB962C8B-B14F-4D97-AF65-F5344CB8AC3E}">
        <p14:creationId xmlns:p14="http://schemas.microsoft.com/office/powerpoint/2010/main" val="2956958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5459" y="1262130"/>
            <a:ext cx="7817476" cy="4868214"/>
          </a:xfrm>
        </p:spPr>
        <p:txBody>
          <a:bodyPr>
            <a:normAutofit fontScale="92500" lnSpcReduction="20000"/>
          </a:bodyPr>
          <a:lstStyle/>
          <a:p>
            <a:pPr algn="just"/>
            <a:r>
              <a:rPr lang="en-US" dirty="0" smtClean="0">
                <a:solidFill>
                  <a:srgbClr val="FFCE19"/>
                </a:solidFill>
                <a:effectLst/>
                <a:latin typeface="Times New Roman" panose="02020603050405020304" pitchFamily="18" charset="0"/>
                <a:cs typeface="Times New Roman" panose="02020603050405020304" pitchFamily="18" charset="0"/>
              </a:rPr>
              <a:t>The main reason why we made this project is because of its social importance. </a:t>
            </a:r>
          </a:p>
          <a:p>
            <a:pPr marL="342900" indent="-342900" algn="just">
              <a:buFont typeface="Wingdings" panose="05000000000000000000" pitchFamily="2" charset="2"/>
              <a:buChar char="v"/>
            </a:pPr>
            <a:r>
              <a:rPr lang="en-US" dirty="0" smtClean="0">
                <a:solidFill>
                  <a:srgbClr val="FFCE19"/>
                </a:solidFill>
                <a:effectLst/>
                <a:latin typeface="Times New Roman" panose="02020603050405020304" pitchFamily="18" charset="0"/>
                <a:cs typeface="Times New Roman" panose="02020603050405020304" pitchFamily="18" charset="0"/>
              </a:rPr>
              <a:t>As we know that extinguishing fire is a very risky task. If a large scale fire incident occurs then the evacuation process and extinguish the fire can be done by using this robot. </a:t>
            </a:r>
          </a:p>
          <a:p>
            <a:pPr marL="342900" indent="-342900" algn="just">
              <a:buFont typeface="Wingdings" panose="05000000000000000000" pitchFamily="2" charset="2"/>
              <a:buChar char="v"/>
            </a:pPr>
            <a:r>
              <a:rPr lang="en-US" dirty="0" smtClean="0">
                <a:solidFill>
                  <a:srgbClr val="FFCE19"/>
                </a:solidFill>
                <a:effectLst/>
                <a:latin typeface="Times New Roman" panose="02020603050405020304" pitchFamily="18" charset="0"/>
                <a:cs typeface="Times New Roman" panose="02020603050405020304" pitchFamily="18" charset="0"/>
              </a:rPr>
              <a:t>Most of the times it’s not easy for the fire workers to directly jump into the incident place in order to save people and also it’s very hard to know exactly the location of people. This robot can solve this problem.</a:t>
            </a:r>
          </a:p>
          <a:p>
            <a:pPr marL="342900" indent="-342900" algn="just">
              <a:buFont typeface="Wingdings" panose="05000000000000000000" pitchFamily="2" charset="2"/>
              <a:buChar char="v"/>
            </a:pPr>
            <a:r>
              <a:rPr lang="en-US" dirty="0" smtClean="0">
                <a:solidFill>
                  <a:srgbClr val="FFCE19"/>
                </a:solidFill>
                <a:effectLst/>
                <a:latin typeface="Times New Roman" panose="02020603050405020304" pitchFamily="18" charset="0"/>
                <a:cs typeface="Times New Roman" panose="02020603050405020304" pitchFamily="18" charset="0"/>
              </a:rPr>
              <a:t> Also if a building collapses and there is too much smoke and fire then this robot can track people as well as can extinguish the fire and can reduce the smoke. </a:t>
            </a:r>
          </a:p>
          <a:p>
            <a:pPr marL="342900" indent="-342900" algn="just">
              <a:buFont typeface="Wingdings" panose="05000000000000000000" pitchFamily="2" charset="2"/>
              <a:buChar char="v"/>
            </a:pPr>
            <a:r>
              <a:rPr lang="en-US" dirty="0" smtClean="0">
                <a:solidFill>
                  <a:srgbClr val="FFCE19"/>
                </a:solidFill>
                <a:effectLst/>
                <a:latin typeface="Times New Roman" panose="02020603050405020304" pitchFamily="18" charset="0"/>
                <a:cs typeface="Times New Roman" panose="02020603050405020304" pitchFamily="18" charset="0"/>
              </a:rPr>
              <a:t>The robot will make the fire workers work less risky and the whole task can be done in lesser time. </a:t>
            </a:r>
          </a:p>
          <a:p>
            <a:pPr marL="342900" indent="-342900" algn="just">
              <a:buFont typeface="Wingdings" panose="05000000000000000000" pitchFamily="2" charset="2"/>
              <a:buChar char="v"/>
            </a:pPr>
            <a:r>
              <a:rPr lang="en-US" dirty="0" smtClean="0">
                <a:solidFill>
                  <a:srgbClr val="FFCE19"/>
                </a:solidFill>
                <a:effectLst/>
                <a:latin typeface="Times New Roman" panose="02020603050405020304" pitchFamily="18" charset="0"/>
                <a:cs typeface="Times New Roman" panose="02020603050405020304" pitchFamily="18" charset="0"/>
              </a:rPr>
              <a:t>As now urbanization is rapidly increasing, the chances of massive fire breaking out is also increasing. Also our country is densely populated so it is now high time to take the help of technology. In this way the people who are on the edge of life and death and workers who are working to save those people can have a better chance of survival.</a:t>
            </a:r>
            <a:endParaRPr lang="en-US" dirty="0"/>
          </a:p>
        </p:txBody>
      </p:sp>
      <p:sp>
        <p:nvSpPr>
          <p:cNvPr id="5" name="Oval 4"/>
          <p:cNvSpPr/>
          <p:nvPr/>
        </p:nvSpPr>
        <p:spPr>
          <a:xfrm>
            <a:off x="9079606" y="515155"/>
            <a:ext cx="2228045" cy="2073497"/>
          </a:xfrm>
          <a:prstGeom prst="ellipse">
            <a:avLst/>
          </a:prstGeom>
          <a:solidFill>
            <a:srgbClr val="FFCC0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280192" y="1196593"/>
            <a:ext cx="1853392" cy="769441"/>
          </a:xfrm>
          <a:prstGeom prst="rect">
            <a:avLst/>
          </a:prstGeom>
        </p:spPr>
        <p:txBody>
          <a:bodyPr wrap="none">
            <a:spAutoFit/>
          </a:bodyPr>
          <a:lstStyle/>
          <a:p>
            <a:r>
              <a:rPr lang="en-US" sz="4400" b="1" dirty="0" smtClean="0">
                <a:solidFill>
                  <a:schemeClr val="bg1"/>
                </a:solidFill>
                <a:latin typeface="Algerian" panose="04020705040A02060702" pitchFamily="82" charset="0"/>
              </a:rPr>
              <a:t> WHY!!</a:t>
            </a:r>
            <a:endParaRPr lang="en-US" sz="4400" b="1" dirty="0">
              <a:solidFill>
                <a:schemeClr val="bg1"/>
              </a:solidFill>
              <a:latin typeface="Algerian" panose="04020705040A02060702" pitchFamily="82"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7599" b="2559"/>
          <a:stretch/>
        </p:blipFill>
        <p:spPr>
          <a:xfrm>
            <a:off x="8670619" y="3361385"/>
            <a:ext cx="3126429" cy="2305319"/>
          </a:xfrm>
          <a:prstGeom prst="rect">
            <a:avLst/>
          </a:prstGeom>
        </p:spPr>
      </p:pic>
    </p:spTree>
    <p:extLst>
      <p:ext uri="{BB962C8B-B14F-4D97-AF65-F5344CB8AC3E}">
        <p14:creationId xmlns:p14="http://schemas.microsoft.com/office/powerpoint/2010/main" val="15931875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5680" y="2240924"/>
            <a:ext cx="4181341" cy="3136006"/>
          </a:xfrm>
          <a:prstGeom prst="rect">
            <a:avLst/>
          </a:prstGeom>
        </p:spPr>
      </p:pic>
      <p:sp>
        <p:nvSpPr>
          <p:cNvPr id="4" name="Rectangle: Rounded Corners 3">
            <a:extLst>
              <a:ext uri="{FF2B5EF4-FFF2-40B4-BE49-F238E27FC236}">
                <a16:creationId xmlns="" xmlns:a16="http://schemas.microsoft.com/office/drawing/2014/main" id="{07479D7C-3517-1A81-6C68-908DFC953771}"/>
              </a:ext>
            </a:extLst>
          </p:cNvPr>
          <p:cNvSpPr/>
          <p:nvPr/>
        </p:nvSpPr>
        <p:spPr>
          <a:xfrm>
            <a:off x="3018832" y="440364"/>
            <a:ext cx="6257365" cy="1048871"/>
          </a:xfrm>
          <a:prstGeom prst="roundRect">
            <a:avLst/>
          </a:prstGeom>
          <a:solidFill>
            <a:srgbClr val="FFC000"/>
          </a:solidFill>
          <a:ln>
            <a:solidFill>
              <a:srgbClr val="FFC000"/>
            </a:solidFill>
          </a:ln>
          <a:effectLst>
            <a:glow rad="101600">
              <a:srgbClr val="FFC000">
                <a:alpha val="60000"/>
              </a:srgbClr>
            </a:glow>
            <a:outerShdw blurRad="50800" dist="38100" dir="5400000" algn="t" rotWithShape="0">
              <a:prstClr val="black">
                <a:alpha val="40000"/>
              </a:prstClr>
            </a:outerShdw>
            <a:reflection blurRad="6350" stA="52000" endA="300" endPos="35000" dir="5400000" sy="-100000" algn="bl" rotWithShape="0"/>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8DE1054-DCEC-67C1-3796-F1318A826B12}"/>
              </a:ext>
            </a:extLst>
          </p:cNvPr>
          <p:cNvSpPr>
            <a:spLocks noGrp="1"/>
          </p:cNvSpPr>
          <p:nvPr>
            <p:ph type="title"/>
          </p:nvPr>
        </p:nvSpPr>
        <p:spPr>
          <a:xfrm>
            <a:off x="1256176" y="440364"/>
            <a:ext cx="9679646" cy="1048871"/>
          </a:xfrm>
        </p:spPr>
        <p:txBody>
          <a:bodyPr>
            <a:normAutofit/>
          </a:bodyPr>
          <a:lstStyle/>
          <a:p>
            <a:r>
              <a:rPr lang="en-US" sz="5400" b="1" dirty="0" smtClean="0">
                <a:solidFill>
                  <a:schemeClr val="bg1"/>
                </a:solidFill>
                <a:latin typeface="Algerian" panose="04020705040A02060702" pitchFamily="82" charset="0"/>
              </a:rPr>
              <a:t>THE Project </a:t>
            </a:r>
            <a:endParaRPr lang="en-US" dirty="0">
              <a:solidFill>
                <a:schemeClr val="bg1"/>
              </a:solidFill>
              <a:latin typeface="Algerian" panose="04020705040A02060702" pitchFamily="82"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4173" b="11404"/>
          <a:stretch/>
        </p:blipFill>
        <p:spPr>
          <a:xfrm>
            <a:off x="360609" y="1854558"/>
            <a:ext cx="2835229" cy="390229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2150" y="2125016"/>
            <a:ext cx="4003706" cy="3400022"/>
          </a:xfrm>
          <a:prstGeom prst="rect">
            <a:avLst/>
          </a:prstGeom>
        </p:spPr>
      </p:pic>
    </p:spTree>
    <p:extLst>
      <p:ext uri="{BB962C8B-B14F-4D97-AF65-F5344CB8AC3E}">
        <p14:creationId xmlns:p14="http://schemas.microsoft.com/office/powerpoint/2010/main" val="3643522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07479D7C-3517-1A81-6C68-908DFC953771}"/>
              </a:ext>
            </a:extLst>
          </p:cNvPr>
          <p:cNvSpPr/>
          <p:nvPr/>
        </p:nvSpPr>
        <p:spPr>
          <a:xfrm>
            <a:off x="2463048" y="524435"/>
            <a:ext cx="7265902" cy="1048871"/>
          </a:xfrm>
          <a:prstGeom prst="roundRect">
            <a:avLst/>
          </a:prstGeom>
          <a:solidFill>
            <a:srgbClr val="FFC000"/>
          </a:solidFill>
          <a:ln>
            <a:solidFill>
              <a:srgbClr val="FFC000"/>
            </a:solidFill>
          </a:ln>
          <a:effectLst>
            <a:glow rad="101600">
              <a:srgbClr val="FFC000">
                <a:alpha val="60000"/>
              </a:srgbClr>
            </a:glow>
            <a:outerShdw blurRad="50800" dist="38100" dir="5400000" algn="t" rotWithShape="0">
              <a:prstClr val="black">
                <a:alpha val="40000"/>
              </a:prstClr>
            </a:outerShdw>
            <a:reflection blurRad="6350" stA="52000" endA="300" endPos="35000" dir="5400000" sy="-100000" algn="bl" rotWithShape="0"/>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8DE1054-DCEC-67C1-3796-F1318A826B12}"/>
              </a:ext>
            </a:extLst>
          </p:cNvPr>
          <p:cNvSpPr>
            <a:spLocks noGrp="1"/>
          </p:cNvSpPr>
          <p:nvPr>
            <p:ph type="title"/>
          </p:nvPr>
        </p:nvSpPr>
        <p:spPr>
          <a:xfrm>
            <a:off x="2512354" y="524434"/>
            <a:ext cx="7167290" cy="1048871"/>
          </a:xfrm>
        </p:spPr>
        <p:txBody>
          <a:bodyPr>
            <a:normAutofit fontScale="90000"/>
          </a:bodyPr>
          <a:lstStyle/>
          <a:p>
            <a:r>
              <a:rPr lang="en-US" sz="5400" b="1" dirty="0">
                <a:solidFill>
                  <a:schemeClr val="bg1"/>
                </a:solidFill>
                <a:latin typeface="Algerian" panose="04020705040A02060702" pitchFamily="82" charset="0"/>
              </a:rPr>
              <a:t>Required Apparatus</a:t>
            </a:r>
            <a:r>
              <a:rPr lang="en-US" sz="4800" dirty="0">
                <a:solidFill>
                  <a:schemeClr val="bg1"/>
                </a:solidFill>
                <a:latin typeface="Algerian" panose="04020705040A02060702" pitchFamily="82" charset="0"/>
              </a:rPr>
              <a:t> </a:t>
            </a:r>
          </a:p>
        </p:txBody>
      </p:sp>
      <p:sp>
        <p:nvSpPr>
          <p:cNvPr id="10" name="TextBox 9">
            <a:extLst>
              <a:ext uri="{FF2B5EF4-FFF2-40B4-BE49-F238E27FC236}">
                <a16:creationId xmlns="" xmlns:a16="http://schemas.microsoft.com/office/drawing/2014/main" id="{7A006F80-B298-ACC2-6E65-D2EA46967E94}"/>
              </a:ext>
            </a:extLst>
          </p:cNvPr>
          <p:cNvSpPr txBox="1"/>
          <p:nvPr/>
        </p:nvSpPr>
        <p:spPr>
          <a:xfrm>
            <a:off x="1848967" y="2211986"/>
            <a:ext cx="8479890" cy="3563924"/>
          </a:xfrm>
          <a:prstGeom prst="rect">
            <a:avLst/>
          </a:prstGeom>
          <a:noFill/>
        </p:spPr>
        <p:txBody>
          <a:bodyPr wrap="square" rtlCol="0">
            <a:spAutoFit/>
          </a:bodyPr>
          <a:lstStyle/>
          <a:p>
            <a:pPr marL="742950" marR="0" lvl="1" indent="-285750">
              <a:spcBef>
                <a:spcPts val="910"/>
              </a:spcBef>
              <a:spcAft>
                <a:spcPts val="0"/>
              </a:spcAft>
              <a:buSzPts val="1300"/>
              <a:buFont typeface="Wingdings" panose="05000000000000000000" pitchFamily="2" charset="2"/>
              <a:buChar char="v"/>
              <a:tabLst>
                <a:tab pos="635000" algn="l"/>
                <a:tab pos="635635" algn="l"/>
              </a:tabLst>
            </a:pP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Arduino</a:t>
            </a:r>
            <a:r>
              <a:rPr lang="en-US" spc="-10"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 </a:t>
            </a: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Uno</a:t>
            </a:r>
          </a:p>
          <a:p>
            <a:pPr marL="742950" marR="0" lvl="1" indent="-285750">
              <a:spcBef>
                <a:spcPts val="125"/>
              </a:spcBef>
              <a:spcAft>
                <a:spcPts val="0"/>
              </a:spcAft>
              <a:buSzPts val="1300"/>
              <a:buFont typeface="Wingdings" panose="05000000000000000000" pitchFamily="2" charset="2"/>
              <a:buChar char="v"/>
              <a:tabLst>
                <a:tab pos="635000" algn="l"/>
                <a:tab pos="635635" algn="l"/>
              </a:tabLst>
            </a:pP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L293D Motor</a:t>
            </a:r>
            <a:r>
              <a:rPr lang="en-US" spc="-15"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 </a:t>
            </a: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Driver Shield</a:t>
            </a:r>
          </a:p>
          <a:p>
            <a:pPr marL="742950" marR="0" lvl="1" indent="-285750">
              <a:spcBef>
                <a:spcPts val="110"/>
              </a:spcBef>
              <a:spcAft>
                <a:spcPts val="0"/>
              </a:spcAft>
              <a:buSzPts val="1300"/>
              <a:buFont typeface="Wingdings" panose="05000000000000000000" pitchFamily="2" charset="2"/>
              <a:buChar char="v"/>
              <a:tabLst>
                <a:tab pos="635000" algn="l"/>
                <a:tab pos="635635" algn="l"/>
              </a:tabLst>
            </a:pP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Gear Motor and</a:t>
            </a:r>
            <a:r>
              <a:rPr lang="en-US" spc="-10"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 </a:t>
            </a: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wheels</a:t>
            </a:r>
          </a:p>
          <a:p>
            <a:pPr marL="742950" marR="0" lvl="1" indent="-285750">
              <a:spcBef>
                <a:spcPts val="115"/>
              </a:spcBef>
              <a:spcAft>
                <a:spcPts val="0"/>
              </a:spcAft>
              <a:buSzPts val="1300"/>
              <a:buFont typeface="Wingdings" panose="05000000000000000000" pitchFamily="2" charset="2"/>
              <a:buChar char="v"/>
              <a:tabLst>
                <a:tab pos="635000" algn="l"/>
                <a:tab pos="635635" algn="l"/>
              </a:tabLst>
            </a:pP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HC-05 Bluetooth</a:t>
            </a:r>
            <a:r>
              <a:rPr lang="en-US" spc="-5"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 </a:t>
            </a: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Module</a:t>
            </a:r>
          </a:p>
          <a:p>
            <a:pPr marL="742950" marR="0" lvl="1" indent="-285750">
              <a:spcBef>
                <a:spcPts val="110"/>
              </a:spcBef>
              <a:spcAft>
                <a:spcPts val="0"/>
              </a:spcAft>
              <a:buSzPts val="1300"/>
              <a:buFont typeface="Wingdings" panose="05000000000000000000" pitchFamily="2" charset="2"/>
              <a:buChar char="v"/>
              <a:tabLst>
                <a:tab pos="635000" algn="l"/>
                <a:tab pos="635635" algn="l"/>
              </a:tabLst>
            </a:pP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IR Flame</a:t>
            </a:r>
            <a:r>
              <a:rPr lang="en-US" spc="-30"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 </a:t>
            </a: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Sensor</a:t>
            </a:r>
          </a:p>
          <a:p>
            <a:pPr marL="742950" marR="0" lvl="1" indent="-285750">
              <a:spcBef>
                <a:spcPts val="115"/>
              </a:spcBef>
              <a:spcAft>
                <a:spcPts val="0"/>
              </a:spcAft>
              <a:buSzPts val="1300"/>
              <a:buFont typeface="Wingdings" panose="05000000000000000000" pitchFamily="2" charset="2"/>
              <a:buChar char="v"/>
              <a:tabLst>
                <a:tab pos="635000" algn="l"/>
                <a:tab pos="635635" algn="l"/>
              </a:tabLst>
            </a:pP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18650 Li-ion</a:t>
            </a:r>
            <a:r>
              <a:rPr lang="en-US" spc="-10"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 </a:t>
            </a: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Battery</a:t>
            </a:r>
          </a:p>
          <a:p>
            <a:pPr marL="742950" marR="0" lvl="1" indent="-285750">
              <a:spcBef>
                <a:spcPts val="110"/>
              </a:spcBef>
              <a:spcAft>
                <a:spcPts val="0"/>
              </a:spcAft>
              <a:buSzPts val="1300"/>
              <a:buFont typeface="Wingdings" panose="05000000000000000000" pitchFamily="2" charset="2"/>
              <a:buChar char="v"/>
              <a:tabLst>
                <a:tab pos="635000" algn="l"/>
                <a:tab pos="635635" algn="l"/>
              </a:tabLst>
            </a:pP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DC</a:t>
            </a:r>
            <a:r>
              <a:rPr lang="en-US" spc="-10"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 </a:t>
            </a: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Water Pump</a:t>
            </a:r>
          </a:p>
          <a:p>
            <a:pPr marL="742950" marR="0" lvl="1" indent="-285750">
              <a:spcBef>
                <a:spcPts val="110"/>
              </a:spcBef>
              <a:spcAft>
                <a:spcPts val="0"/>
              </a:spcAft>
              <a:buSzPts val="1300"/>
              <a:buFont typeface="Wingdings" panose="05000000000000000000" pitchFamily="2" charset="2"/>
              <a:buChar char="v"/>
              <a:tabLst>
                <a:tab pos="635000" algn="l"/>
                <a:tab pos="635635" algn="l"/>
              </a:tabLst>
            </a:pP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Relay Module </a:t>
            </a:r>
            <a:r>
              <a:rPr lang="en-US" dirty="0" smtClean="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5V</a:t>
            </a:r>
          </a:p>
          <a:p>
            <a:pPr marL="742950" marR="0" lvl="1" indent="-285750">
              <a:spcBef>
                <a:spcPts val="110"/>
              </a:spcBef>
              <a:spcAft>
                <a:spcPts val="0"/>
              </a:spcAft>
              <a:buSzPts val="1300"/>
              <a:buFont typeface="Wingdings" panose="05000000000000000000" pitchFamily="2" charset="2"/>
              <a:buChar char="v"/>
              <a:tabLst>
                <a:tab pos="635000" algn="l"/>
                <a:tab pos="635635" algn="l"/>
              </a:tabLst>
            </a:pPr>
            <a:r>
              <a:rPr lang="en-US" dirty="0" smtClean="0">
                <a:solidFill>
                  <a:srgbClr val="FFCE19"/>
                </a:solidFill>
                <a:latin typeface="Times New Roman" panose="02020603050405020304" pitchFamily="18" charset="0"/>
                <a:ea typeface="Symbol" panose="05050102010706020507" pitchFamily="18" charset="2"/>
                <a:cs typeface="Symbol" panose="05050102010706020507" pitchFamily="18" charset="2"/>
              </a:rPr>
              <a:t>ESP32 CAM</a:t>
            </a:r>
            <a:endPar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endParaRPr>
          </a:p>
          <a:p>
            <a:pPr marL="742950" marR="0" lvl="1" indent="-285750">
              <a:spcBef>
                <a:spcPts val="110"/>
              </a:spcBef>
              <a:spcAft>
                <a:spcPts val="0"/>
              </a:spcAft>
              <a:buSzPts val="1300"/>
              <a:buFont typeface="Wingdings" panose="05000000000000000000" pitchFamily="2" charset="2"/>
              <a:buChar char="v"/>
              <a:tabLst>
                <a:tab pos="635000" algn="l"/>
                <a:tab pos="635635" algn="l"/>
              </a:tabLst>
            </a:pP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Car</a:t>
            </a:r>
            <a:r>
              <a:rPr lang="en-US" spc="-10"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 </a:t>
            </a: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Chassis</a:t>
            </a:r>
          </a:p>
          <a:p>
            <a:pPr marL="742950" marR="0" lvl="1" indent="-285750">
              <a:spcBef>
                <a:spcPts val="125"/>
              </a:spcBef>
              <a:spcAft>
                <a:spcPts val="0"/>
              </a:spcAft>
              <a:buSzPts val="1300"/>
              <a:buFont typeface="Wingdings" panose="05000000000000000000" pitchFamily="2" charset="2"/>
              <a:buChar char="v"/>
              <a:tabLst>
                <a:tab pos="635000" algn="l"/>
                <a:tab pos="635635" algn="l"/>
              </a:tabLst>
            </a:pP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Servo</a:t>
            </a:r>
            <a:r>
              <a:rPr lang="en-US" spc="-10"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 </a:t>
            </a:r>
            <a:r>
              <a:rPr lang="en-US" dirty="0">
                <a:solidFill>
                  <a:srgbClr val="FFCE19"/>
                </a:solidFill>
                <a:effectLst/>
                <a:latin typeface="Times New Roman" panose="02020603050405020304" pitchFamily="18" charset="0"/>
                <a:ea typeface="Symbol" panose="05050102010706020507" pitchFamily="18" charset="2"/>
                <a:cs typeface="Symbol" panose="05050102010706020507" pitchFamily="18" charset="2"/>
              </a:rPr>
              <a:t>Motor</a:t>
            </a:r>
          </a:p>
          <a:p>
            <a:pPr marL="139700" marR="378460" algn="just">
              <a:lnSpc>
                <a:spcPct val="107000"/>
              </a:lnSpc>
              <a:spcBef>
                <a:spcPts val="0"/>
              </a:spcBef>
              <a:spcAft>
                <a:spcPts val="0"/>
              </a:spcAft>
            </a:pPr>
            <a:endParaRPr lang="en-US" dirty="0">
              <a:solidFill>
                <a:srgbClr val="FFCE19"/>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437" y="2249376"/>
            <a:ext cx="4414502" cy="2886405"/>
          </a:xfrm>
          <a:prstGeom prst="rect">
            <a:avLst/>
          </a:prstGeom>
        </p:spPr>
      </p:pic>
    </p:spTree>
    <p:extLst>
      <p:ext uri="{BB962C8B-B14F-4D97-AF65-F5344CB8AC3E}">
        <p14:creationId xmlns:p14="http://schemas.microsoft.com/office/powerpoint/2010/main" val="860062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07479D7C-3517-1A81-6C68-908DFC953771}"/>
              </a:ext>
            </a:extLst>
          </p:cNvPr>
          <p:cNvSpPr/>
          <p:nvPr/>
        </p:nvSpPr>
        <p:spPr>
          <a:xfrm>
            <a:off x="2967317" y="440364"/>
            <a:ext cx="6257365" cy="1048871"/>
          </a:xfrm>
          <a:prstGeom prst="roundRect">
            <a:avLst/>
          </a:prstGeom>
          <a:solidFill>
            <a:srgbClr val="FFC000"/>
          </a:solidFill>
          <a:ln>
            <a:solidFill>
              <a:srgbClr val="FFC000"/>
            </a:solidFill>
          </a:ln>
          <a:effectLst>
            <a:glow rad="101600">
              <a:srgbClr val="FFC000">
                <a:alpha val="60000"/>
              </a:srgbClr>
            </a:glow>
            <a:outerShdw blurRad="50800" dist="38100" dir="5400000" algn="t" rotWithShape="0">
              <a:prstClr val="black">
                <a:alpha val="40000"/>
              </a:prstClr>
            </a:outerShdw>
            <a:reflection blurRad="6350" stA="52000" endA="300" endPos="35000" dir="5400000" sy="-100000" algn="bl" rotWithShape="0"/>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8DE1054-DCEC-67C1-3796-F1318A826B12}"/>
              </a:ext>
            </a:extLst>
          </p:cNvPr>
          <p:cNvSpPr>
            <a:spLocks noGrp="1"/>
          </p:cNvSpPr>
          <p:nvPr>
            <p:ph type="title"/>
          </p:nvPr>
        </p:nvSpPr>
        <p:spPr>
          <a:xfrm>
            <a:off x="1256176" y="440364"/>
            <a:ext cx="9679646" cy="1048871"/>
          </a:xfrm>
        </p:spPr>
        <p:txBody>
          <a:bodyPr>
            <a:normAutofit/>
          </a:bodyPr>
          <a:lstStyle/>
          <a:p>
            <a:r>
              <a:rPr lang="en-US" sz="5400" b="1" dirty="0">
                <a:solidFill>
                  <a:schemeClr val="bg1"/>
                </a:solidFill>
                <a:latin typeface="Algerian" panose="04020705040A02060702" pitchFamily="82" charset="0"/>
              </a:rPr>
              <a:t>Block diagrams</a:t>
            </a:r>
            <a:endParaRPr lang="en-US" dirty="0">
              <a:solidFill>
                <a:schemeClr val="bg1"/>
              </a:solidFill>
              <a:latin typeface="Algerian" panose="04020705040A02060702" pitchFamily="82" charset="0"/>
            </a:endParaRPr>
          </a:p>
        </p:txBody>
      </p:sp>
      <p:pic>
        <p:nvPicPr>
          <p:cNvPr id="5" name="Picture 4">
            <a:extLst>
              <a:ext uri="{FF2B5EF4-FFF2-40B4-BE49-F238E27FC236}">
                <a16:creationId xmlns="" xmlns:a16="http://schemas.microsoft.com/office/drawing/2014/main" id="{724F0ED4-418A-9A3C-F05B-89F83C29923E}"/>
              </a:ext>
            </a:extLst>
          </p:cNvPr>
          <p:cNvPicPr>
            <a:picLocks noChangeAspect="1"/>
          </p:cNvPicPr>
          <p:nvPr/>
        </p:nvPicPr>
        <p:blipFill rotWithShape="1">
          <a:blip r:embed="rId2">
            <a:extLst>
              <a:ext uri="{28A0092B-C50C-407E-A947-70E740481C1C}">
                <a14:useLocalDpi xmlns:a14="http://schemas.microsoft.com/office/drawing/2010/main" val="0"/>
              </a:ext>
            </a:extLst>
          </a:blip>
          <a:srcRect l="22524" t="23869" r="28759" b="10262"/>
          <a:stretch/>
        </p:blipFill>
        <p:spPr>
          <a:xfrm>
            <a:off x="2613210" y="1884625"/>
            <a:ext cx="6965579" cy="4533011"/>
          </a:xfrm>
          <a:prstGeom prst="rect">
            <a:avLst/>
          </a:prstGeom>
        </p:spPr>
      </p:pic>
    </p:spTree>
    <p:extLst>
      <p:ext uri="{BB962C8B-B14F-4D97-AF65-F5344CB8AC3E}">
        <p14:creationId xmlns:p14="http://schemas.microsoft.com/office/powerpoint/2010/main" val="1858534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docProps/app.xml><?xml version="1.0" encoding="utf-8"?>
<Properties xmlns="http://schemas.openxmlformats.org/officeDocument/2006/extended-properties" xmlns:vt="http://schemas.openxmlformats.org/officeDocument/2006/docPropsVTypes">
  <Template>Slate</Template>
  <TotalTime>572</TotalTime>
  <Words>817</Words>
  <Application>Microsoft Office PowerPoint</Application>
  <PresentationFormat>Widescreen</PresentationFormat>
  <Paragraphs>67</Paragraphs>
  <Slides>17</Slides>
  <Notes>0</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Algerian</vt:lpstr>
      <vt:lpstr>Bauhaus 93</vt:lpstr>
      <vt:lpstr>Britannic Bold</vt:lpstr>
      <vt:lpstr>Calibri</vt:lpstr>
      <vt:lpstr>Calisto MT</vt:lpstr>
      <vt:lpstr>Cooper Black</vt:lpstr>
      <vt:lpstr>NexusSansWebPro</vt:lpstr>
      <vt:lpstr>Symbol</vt:lpstr>
      <vt:lpstr>Times New Roman</vt:lpstr>
      <vt:lpstr>Trebuchet MS</vt:lpstr>
      <vt:lpstr>Wingdings</vt:lpstr>
      <vt:lpstr>Wingdings 2</vt:lpstr>
      <vt:lpstr>Slate</vt:lpstr>
      <vt:lpstr>WELCOME</vt:lpstr>
      <vt:lpstr>A Presentation  on</vt:lpstr>
      <vt:lpstr>TEAM: RUET ETErnals </vt:lpstr>
      <vt:lpstr>PowerPoint Presentation</vt:lpstr>
      <vt:lpstr>introduction </vt:lpstr>
      <vt:lpstr>PowerPoint Presentation</vt:lpstr>
      <vt:lpstr>THE Project </vt:lpstr>
      <vt:lpstr>Required Apparatus </vt:lpstr>
      <vt:lpstr>Block diagrams</vt:lpstr>
      <vt:lpstr>Block diagrams</vt:lpstr>
      <vt:lpstr>Project Video</vt:lpstr>
      <vt:lpstr>Working process </vt:lpstr>
      <vt:lpstr>Applications</vt:lpstr>
      <vt:lpstr>IT’s future</vt:lpstr>
      <vt:lpstr>conclusion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Abdul Kaium</dc:creator>
  <cp:lastModifiedBy>Microsoft account</cp:lastModifiedBy>
  <cp:revision>33</cp:revision>
  <dcterms:created xsi:type="dcterms:W3CDTF">2022-05-27T21:49:11Z</dcterms:created>
  <dcterms:modified xsi:type="dcterms:W3CDTF">2022-06-04T02:16:59Z</dcterms:modified>
</cp:coreProperties>
</file>